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C6D51-CA75-49BD-AB93-C569D3E94E4D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90276-ADB2-41E6-813A-B12E37E58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122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C6D51-CA75-49BD-AB93-C569D3E94E4D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90276-ADB2-41E6-813A-B12E37E58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729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C6D51-CA75-49BD-AB93-C569D3E94E4D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90276-ADB2-41E6-813A-B12E37E58CB0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41102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C6D51-CA75-49BD-AB93-C569D3E94E4D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90276-ADB2-41E6-813A-B12E37E58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6967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C6D51-CA75-49BD-AB93-C569D3E94E4D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90276-ADB2-41E6-813A-B12E37E58CB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185607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C6D51-CA75-49BD-AB93-C569D3E94E4D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90276-ADB2-41E6-813A-B12E37E58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3281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C6D51-CA75-49BD-AB93-C569D3E94E4D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90276-ADB2-41E6-813A-B12E37E58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5237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C6D51-CA75-49BD-AB93-C569D3E94E4D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90276-ADB2-41E6-813A-B12E37E58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969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C6D51-CA75-49BD-AB93-C569D3E94E4D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90276-ADB2-41E6-813A-B12E37E58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691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C6D51-CA75-49BD-AB93-C569D3E94E4D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90276-ADB2-41E6-813A-B12E37E58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465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C6D51-CA75-49BD-AB93-C569D3E94E4D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90276-ADB2-41E6-813A-B12E37E58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873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C6D51-CA75-49BD-AB93-C569D3E94E4D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90276-ADB2-41E6-813A-B12E37E58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065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C6D51-CA75-49BD-AB93-C569D3E94E4D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90276-ADB2-41E6-813A-B12E37E58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082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C6D51-CA75-49BD-AB93-C569D3E94E4D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90276-ADB2-41E6-813A-B12E37E58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618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C6D51-CA75-49BD-AB93-C569D3E94E4D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90276-ADB2-41E6-813A-B12E37E58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887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C6D51-CA75-49BD-AB93-C569D3E94E4D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90276-ADB2-41E6-813A-B12E37E58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957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9C6D51-CA75-49BD-AB93-C569D3E94E4D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7790276-ADB2-41E6-813A-B12E37E58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7970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7061" y="859070"/>
            <a:ext cx="7766936" cy="1646302"/>
          </a:xfrm>
        </p:spPr>
        <p:txBody>
          <a:bodyPr/>
          <a:lstStyle/>
          <a:p>
            <a:r>
              <a:rPr lang="en-US" dirty="0" smtClean="0"/>
              <a:t>Congress of Vienna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7061" y="3458405"/>
            <a:ext cx="8616942" cy="2478756"/>
          </a:xfrm>
        </p:spPr>
        <p:txBody>
          <a:bodyPr>
            <a:noAutofit/>
          </a:bodyPr>
          <a:lstStyle/>
          <a:p>
            <a:pPr algn="l"/>
            <a:r>
              <a:rPr lang="en-US" sz="2400" dirty="0" smtClean="0"/>
              <a:t>SWBAT</a:t>
            </a:r>
            <a:r>
              <a:rPr lang="en-US" sz="2400" dirty="0"/>
              <a:t>: explain the goals of the attendees at the Congress of Vienna</a:t>
            </a:r>
            <a:r>
              <a:rPr lang="en-US" sz="2400" dirty="0" smtClean="0"/>
              <a:t>.</a:t>
            </a:r>
          </a:p>
          <a:p>
            <a:pPr algn="l"/>
            <a:endParaRPr lang="en-US" sz="2400" dirty="0" smtClean="0"/>
          </a:p>
          <a:p>
            <a:pPr algn="l"/>
            <a:r>
              <a:rPr lang="en-US" sz="2400" dirty="0" smtClean="0"/>
              <a:t>Homework: Any work left undone in class is homework.</a:t>
            </a:r>
          </a:p>
          <a:p>
            <a:pPr algn="l"/>
            <a:endParaRPr lang="en-US" sz="2400" dirty="0" smtClean="0"/>
          </a:p>
          <a:p>
            <a:pPr algn="l"/>
            <a:r>
              <a:rPr lang="en-US" sz="2400" dirty="0" smtClean="0"/>
              <a:t>Do Now: was there ever a time you wished you could turn back the clock?  Explain.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0311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Napoleon’s Influence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Napoléon had not always upheld the ideals of the French Revolution—liberty, equality, and fraternity—but he did extend their influence throughout Europe. </a:t>
            </a:r>
            <a:endParaRPr lang="en-US" sz="2400" dirty="0" smtClean="0"/>
          </a:p>
          <a:p>
            <a:r>
              <a:rPr lang="en-US" sz="2400" dirty="0" smtClean="0"/>
              <a:t>This </a:t>
            </a:r>
            <a:r>
              <a:rPr lang="en-US" sz="2400" dirty="0"/>
              <a:t>led other governments to fear that rebellions against monarchy might spread beyond France. </a:t>
            </a:r>
            <a:endParaRPr lang="en-US" sz="2400" dirty="0" smtClean="0"/>
          </a:p>
          <a:p>
            <a:r>
              <a:rPr lang="en-US" sz="2400" dirty="0" smtClean="0"/>
              <a:t>Having </a:t>
            </a:r>
            <a:r>
              <a:rPr lang="en-US" sz="2400" dirty="0"/>
              <a:t>defeated Napoléon, the major European powers wanted to restore order, keep the peace, and suppress the ideas of the Revolution.</a:t>
            </a:r>
          </a:p>
        </p:txBody>
      </p:sp>
    </p:spTree>
    <p:extLst>
      <p:ext uri="{BB962C8B-B14F-4D97-AF65-F5344CB8AC3E}">
        <p14:creationId xmlns:p14="http://schemas.microsoft.com/office/powerpoint/2010/main" val="406962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Congress of Vienna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Stability could not be achieved until </a:t>
            </a:r>
            <a:r>
              <a:rPr lang="en-US" sz="2800" dirty="0" smtClean="0"/>
              <a:t>political and territorial </a:t>
            </a:r>
            <a:r>
              <a:rPr lang="en-US" sz="2800" dirty="0"/>
              <a:t>questions were settled. </a:t>
            </a:r>
            <a:endParaRPr lang="en-US" sz="2800" dirty="0" smtClean="0"/>
          </a:p>
          <a:p>
            <a:r>
              <a:rPr lang="en-US" sz="2800" dirty="0" smtClean="0"/>
              <a:t>To </a:t>
            </a:r>
            <a:r>
              <a:rPr lang="en-US" sz="2800" dirty="0"/>
              <a:t>resolve these questions hundreds of delegates met at the Congress of Vienna, in Austria. </a:t>
            </a:r>
            <a:endParaRPr lang="en-US" sz="2800" dirty="0" smtClean="0"/>
          </a:p>
          <a:p>
            <a:r>
              <a:rPr lang="en-US" sz="2800" dirty="0" smtClean="0"/>
              <a:t>Most </a:t>
            </a:r>
            <a:r>
              <a:rPr lang="en-US" sz="2800" dirty="0"/>
              <a:t>decision-making authority rested with Great Britain, Austria, Prussia, and Russia. </a:t>
            </a:r>
          </a:p>
        </p:txBody>
      </p:sp>
    </p:spTree>
    <p:extLst>
      <p:ext uri="{BB962C8B-B14F-4D97-AF65-F5344CB8AC3E}">
        <p14:creationId xmlns:p14="http://schemas.microsoft.com/office/powerpoint/2010/main" val="97959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Three principles guided the decisions of the Congress of Vienna. </a:t>
            </a:r>
            <a:endParaRPr lang="en-US" sz="2400" dirty="0" smtClean="0"/>
          </a:p>
          <a:p>
            <a:r>
              <a:rPr lang="en-US" sz="2400" dirty="0" smtClean="0"/>
              <a:t>(</a:t>
            </a:r>
            <a:r>
              <a:rPr lang="en-US" sz="2400" dirty="0"/>
              <a:t>1) The countries that had suffered the most at the hands of Napoléon had to be paid back for what they had lost. </a:t>
            </a:r>
            <a:endParaRPr lang="en-US" sz="2400" dirty="0" smtClean="0"/>
          </a:p>
          <a:p>
            <a:r>
              <a:rPr lang="en-US" sz="2400" dirty="0" smtClean="0"/>
              <a:t>(</a:t>
            </a:r>
            <a:r>
              <a:rPr lang="en-US" sz="2400" dirty="0"/>
              <a:t>2) The balance of power had to be restored in Europe, so that no single nation would become too powerful. </a:t>
            </a:r>
            <a:endParaRPr lang="en-US" sz="2400" dirty="0" smtClean="0"/>
          </a:p>
          <a:p>
            <a:r>
              <a:rPr lang="en-US" sz="2400" dirty="0" smtClean="0"/>
              <a:t>(</a:t>
            </a:r>
            <a:r>
              <a:rPr lang="en-US" sz="2400" dirty="0"/>
              <a:t>3) All decisions would follow the rule </a:t>
            </a:r>
            <a:r>
              <a:rPr lang="en-US" sz="2400" dirty="0" smtClean="0"/>
              <a:t>of </a:t>
            </a:r>
            <a:r>
              <a:rPr lang="en-US" sz="2400" b="1" dirty="0" smtClean="0">
                <a:solidFill>
                  <a:schemeClr val="accent1"/>
                </a:solidFill>
              </a:rPr>
              <a:t>legitimacy</a:t>
            </a:r>
            <a:r>
              <a:rPr lang="en-US" sz="2400" dirty="0"/>
              <a:t>, which meant that all former ruling families should be restored to their thrones.</a:t>
            </a:r>
          </a:p>
        </p:txBody>
      </p:sp>
    </p:spTree>
    <p:extLst>
      <p:ext uri="{BB962C8B-B14F-4D97-AF65-F5344CB8AC3E}">
        <p14:creationId xmlns:p14="http://schemas.microsoft.com/office/powerpoint/2010/main" val="27942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Grab a textbook and begin working.</a:t>
            </a:r>
          </a:p>
          <a:p>
            <a:r>
              <a:rPr lang="en-US" sz="2400" dirty="0" smtClean="0"/>
              <a:t>Fill in the chart as you go- the answers are all throughout section 5.</a:t>
            </a:r>
          </a:p>
          <a:p>
            <a:r>
              <a:rPr lang="en-US" sz="2400" dirty="0" smtClean="0"/>
              <a:t>The questions must be answered in complete sentences.</a:t>
            </a:r>
          </a:p>
          <a:p>
            <a:r>
              <a:rPr lang="en-US" sz="2400" dirty="0" smtClean="0"/>
              <a:t>The chart will be gone over at the end of class.</a:t>
            </a:r>
          </a:p>
          <a:p>
            <a:r>
              <a:rPr lang="en-US" sz="2400" dirty="0" smtClean="0"/>
              <a:t>Questions left unanswered will be homework.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75659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419</TotalTime>
  <Words>300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</vt:lpstr>
      <vt:lpstr>Congress of Vienna</vt:lpstr>
      <vt:lpstr>Napoleon’s Influence</vt:lpstr>
      <vt:lpstr>Congress of Vienna</vt:lpstr>
      <vt:lpstr>Guidelines</vt:lpstr>
      <vt:lpstr>Activity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Congress of Vienna</dc:title>
  <dc:creator>Leonelli, Karlie</dc:creator>
  <cp:lastModifiedBy>Leonelli, Karlie</cp:lastModifiedBy>
  <cp:revision>7</cp:revision>
  <dcterms:created xsi:type="dcterms:W3CDTF">2014-12-15T17:36:54Z</dcterms:created>
  <dcterms:modified xsi:type="dcterms:W3CDTF">2014-12-16T16:31:54Z</dcterms:modified>
</cp:coreProperties>
</file>