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7" r:id="rId4"/>
    <p:sldId id="258" r:id="rId5"/>
    <p:sldId id="259" r:id="rId6"/>
    <p:sldId id="262" r:id="rId7"/>
    <p:sldId id="263" r:id="rId8"/>
    <p:sldId id="268" r:id="rId9"/>
    <p:sldId id="261"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7839FC7E-9201-48A3-A176-4C27BA2029C5}" type="datetimeFigureOut">
              <a:rPr lang="en-US" smtClean="0"/>
              <a:t>9/7/2014</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EFF44AAA-E7D2-4A3A-AB9C-2C2DE95B7786}" type="slidenum">
              <a:rPr lang="en-US" smtClean="0"/>
              <a:t>‹#›</a:t>
            </a:fld>
            <a:endParaRPr lang="en-US"/>
          </a:p>
        </p:txBody>
      </p:sp>
    </p:spTree>
    <p:extLst>
      <p:ext uri="{BB962C8B-B14F-4D97-AF65-F5344CB8AC3E}">
        <p14:creationId xmlns:p14="http://schemas.microsoft.com/office/powerpoint/2010/main" val="29205836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39FC7E-9201-48A3-A176-4C27BA2029C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44AAA-E7D2-4A3A-AB9C-2C2DE95B7786}" type="slidenum">
              <a:rPr lang="en-US" smtClean="0"/>
              <a:t>‹#›</a:t>
            </a:fld>
            <a:endParaRPr lang="en-US"/>
          </a:p>
        </p:txBody>
      </p:sp>
    </p:spTree>
    <p:extLst>
      <p:ext uri="{BB962C8B-B14F-4D97-AF65-F5344CB8AC3E}">
        <p14:creationId xmlns:p14="http://schemas.microsoft.com/office/powerpoint/2010/main" val="404734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39FC7E-9201-48A3-A176-4C27BA2029C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44AAA-E7D2-4A3A-AB9C-2C2DE95B7786}" type="slidenum">
              <a:rPr lang="en-US" smtClean="0"/>
              <a:t>‹#›</a:t>
            </a:fld>
            <a:endParaRPr lang="en-US"/>
          </a:p>
        </p:txBody>
      </p:sp>
    </p:spTree>
    <p:extLst>
      <p:ext uri="{BB962C8B-B14F-4D97-AF65-F5344CB8AC3E}">
        <p14:creationId xmlns:p14="http://schemas.microsoft.com/office/powerpoint/2010/main" val="198976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39FC7E-9201-48A3-A176-4C27BA2029C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44AAA-E7D2-4A3A-AB9C-2C2DE95B7786}" type="slidenum">
              <a:rPr lang="en-US" smtClean="0"/>
              <a:t>‹#›</a:t>
            </a:fld>
            <a:endParaRPr lang="en-US"/>
          </a:p>
        </p:txBody>
      </p:sp>
    </p:spTree>
    <p:extLst>
      <p:ext uri="{BB962C8B-B14F-4D97-AF65-F5344CB8AC3E}">
        <p14:creationId xmlns:p14="http://schemas.microsoft.com/office/powerpoint/2010/main" val="62493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7839FC7E-9201-48A3-A176-4C27BA2029C5}" type="datetimeFigureOut">
              <a:rPr lang="en-US" smtClean="0"/>
              <a:t>9/7/2014</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EFF44AAA-E7D2-4A3A-AB9C-2C2DE95B7786}" type="slidenum">
              <a:rPr lang="en-US" smtClean="0"/>
              <a:t>‹#›</a:t>
            </a:fld>
            <a:endParaRPr lang="en-US"/>
          </a:p>
        </p:txBody>
      </p:sp>
    </p:spTree>
    <p:extLst>
      <p:ext uri="{BB962C8B-B14F-4D97-AF65-F5344CB8AC3E}">
        <p14:creationId xmlns:p14="http://schemas.microsoft.com/office/powerpoint/2010/main" val="12758878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39FC7E-9201-48A3-A176-4C27BA2029C5}"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44AAA-E7D2-4A3A-AB9C-2C2DE95B7786}" type="slidenum">
              <a:rPr lang="en-US" smtClean="0"/>
              <a:t>‹#›</a:t>
            </a:fld>
            <a:endParaRPr lang="en-US"/>
          </a:p>
        </p:txBody>
      </p:sp>
    </p:spTree>
    <p:extLst>
      <p:ext uri="{BB962C8B-B14F-4D97-AF65-F5344CB8AC3E}">
        <p14:creationId xmlns:p14="http://schemas.microsoft.com/office/powerpoint/2010/main" val="57450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39FC7E-9201-48A3-A176-4C27BA2029C5}"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44AAA-E7D2-4A3A-AB9C-2C2DE95B7786}" type="slidenum">
              <a:rPr lang="en-US" smtClean="0"/>
              <a:t>‹#›</a:t>
            </a:fld>
            <a:endParaRPr lang="en-US"/>
          </a:p>
        </p:txBody>
      </p:sp>
    </p:spTree>
    <p:extLst>
      <p:ext uri="{BB962C8B-B14F-4D97-AF65-F5344CB8AC3E}">
        <p14:creationId xmlns:p14="http://schemas.microsoft.com/office/powerpoint/2010/main" val="257126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39FC7E-9201-48A3-A176-4C27BA2029C5}"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44AAA-E7D2-4A3A-AB9C-2C2DE95B7786}" type="slidenum">
              <a:rPr lang="en-US" smtClean="0"/>
              <a:t>‹#›</a:t>
            </a:fld>
            <a:endParaRPr lang="en-US"/>
          </a:p>
        </p:txBody>
      </p:sp>
    </p:spTree>
    <p:extLst>
      <p:ext uri="{BB962C8B-B14F-4D97-AF65-F5344CB8AC3E}">
        <p14:creationId xmlns:p14="http://schemas.microsoft.com/office/powerpoint/2010/main" val="345705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9FC7E-9201-48A3-A176-4C27BA2029C5}"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44AAA-E7D2-4A3A-AB9C-2C2DE95B7786}" type="slidenum">
              <a:rPr lang="en-US" smtClean="0"/>
              <a:t>‹#›</a:t>
            </a:fld>
            <a:endParaRPr lang="en-US"/>
          </a:p>
        </p:txBody>
      </p:sp>
    </p:spTree>
    <p:extLst>
      <p:ext uri="{BB962C8B-B14F-4D97-AF65-F5344CB8AC3E}">
        <p14:creationId xmlns:p14="http://schemas.microsoft.com/office/powerpoint/2010/main" val="181506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839FC7E-9201-48A3-A176-4C27BA2029C5}" type="datetimeFigureOut">
              <a:rPr lang="en-US" smtClean="0"/>
              <a:t>9/7/2014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EFF44AAA-E7D2-4A3A-AB9C-2C2DE95B7786}"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877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7839FC7E-9201-48A3-A176-4C27BA2029C5}" type="datetimeFigureOut">
              <a:rPr lang="en-US" smtClean="0"/>
              <a:t>9/7/2014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EFF44AAA-E7D2-4A3A-AB9C-2C2DE95B7786}"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366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839FC7E-9201-48A3-A176-4C27BA2029C5}" type="datetimeFigureOut">
              <a:rPr lang="en-US" smtClean="0"/>
              <a:t>9/7/2014</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FF44AAA-E7D2-4A3A-AB9C-2C2DE95B7786}"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764194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237" y="721809"/>
            <a:ext cx="10895527" cy="5589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561707" y="943488"/>
            <a:ext cx="9068586" cy="2590800"/>
          </a:xfrm>
        </p:spPr>
        <p:txBody>
          <a:bodyPr/>
          <a:lstStyle/>
          <a:p>
            <a:r>
              <a:rPr lang="en-US" dirty="0" smtClean="0"/>
              <a:t>Counter Reformation</a:t>
            </a:r>
            <a:endParaRPr lang="en-US" dirty="0"/>
          </a:p>
        </p:txBody>
      </p:sp>
      <p:sp>
        <p:nvSpPr>
          <p:cNvPr id="3" name="Subtitle 2"/>
          <p:cNvSpPr>
            <a:spLocks noGrp="1"/>
          </p:cNvSpPr>
          <p:nvPr>
            <p:ph type="subTitle" idx="1"/>
          </p:nvPr>
        </p:nvSpPr>
        <p:spPr>
          <a:xfrm>
            <a:off x="648238" y="3516524"/>
            <a:ext cx="10895526" cy="2271345"/>
          </a:xfrm>
        </p:spPr>
        <p:txBody>
          <a:bodyPr>
            <a:noAutofit/>
          </a:bodyPr>
          <a:lstStyle/>
          <a:p>
            <a:r>
              <a:rPr lang="en-US" sz="2000" b="1" dirty="0" smtClean="0"/>
              <a:t>SWBAT: Identify </a:t>
            </a:r>
            <a:r>
              <a:rPr lang="en-US" sz="2000" b="1" dirty="0"/>
              <a:t>the actions the Catholic Church made to try and stop the protestant reformation.</a:t>
            </a:r>
          </a:p>
          <a:p>
            <a:endParaRPr lang="en-US" sz="2000" b="1" dirty="0" smtClean="0"/>
          </a:p>
          <a:p>
            <a:endParaRPr lang="en-US" sz="2000" b="1" dirty="0"/>
          </a:p>
          <a:p>
            <a:r>
              <a:rPr lang="en-US" sz="2000" b="1" dirty="0" smtClean="0"/>
              <a:t>Homework: None</a:t>
            </a:r>
          </a:p>
          <a:p>
            <a:endParaRPr lang="en-US" sz="2000" b="1" dirty="0"/>
          </a:p>
          <a:p>
            <a:r>
              <a:rPr lang="en-US" sz="2000" b="1" dirty="0" smtClean="0"/>
              <a:t>Do Now: You are the pope of the Catholic Church during the Reformation.  You want to bring people back to the faith and you want to stop Protestantism from spreading.  What do you do?</a:t>
            </a:r>
            <a:endParaRPr lang="en-US" sz="2000" b="1" dirty="0"/>
          </a:p>
        </p:txBody>
      </p:sp>
    </p:spTree>
    <p:extLst>
      <p:ext uri="{BB962C8B-B14F-4D97-AF65-F5344CB8AC3E}">
        <p14:creationId xmlns:p14="http://schemas.microsoft.com/office/powerpoint/2010/main" val="697701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Protestantism’s Popularity</a:t>
            </a:r>
            <a:endParaRPr lang="en-US" dirty="0"/>
          </a:p>
        </p:txBody>
      </p:sp>
      <p:sp>
        <p:nvSpPr>
          <p:cNvPr id="3" name="Content Placeholder 2"/>
          <p:cNvSpPr>
            <a:spLocks noGrp="1"/>
          </p:cNvSpPr>
          <p:nvPr>
            <p:ph idx="1"/>
          </p:nvPr>
        </p:nvSpPr>
        <p:spPr>
          <a:xfrm>
            <a:off x="533400" y="2014194"/>
            <a:ext cx="5866841" cy="4221695"/>
          </a:xfrm>
        </p:spPr>
        <p:txBody>
          <a:bodyPr>
            <a:noAutofit/>
          </a:bodyPr>
          <a:lstStyle/>
          <a:p>
            <a:r>
              <a:rPr lang="en-US" sz="2800" dirty="0" smtClean="0"/>
              <a:t>Despite attempts by the Catholic Church, the support for Protestantism continued to grow.</a:t>
            </a:r>
          </a:p>
          <a:p>
            <a:r>
              <a:rPr lang="en-US" sz="2800" dirty="0" smtClean="0"/>
              <a:t>By the end of 1600, Protestantism was the major religion in:</a:t>
            </a:r>
          </a:p>
          <a:p>
            <a:pPr lvl="1"/>
            <a:r>
              <a:rPr lang="en-US" sz="2400" dirty="0" smtClean="0"/>
              <a:t>England		Denmark</a:t>
            </a:r>
          </a:p>
          <a:p>
            <a:pPr lvl="1"/>
            <a:r>
              <a:rPr lang="en-US" sz="2400" dirty="0" smtClean="0"/>
              <a:t>Scotland		Norway</a:t>
            </a:r>
          </a:p>
          <a:p>
            <a:pPr lvl="1"/>
            <a:r>
              <a:rPr lang="en-US" sz="2400" dirty="0" smtClean="0"/>
              <a:t>Switzerland	</a:t>
            </a:r>
            <a:r>
              <a:rPr lang="en-US" sz="2400" dirty="0" smtClean="0"/>
              <a:t>	Sweden</a:t>
            </a:r>
            <a:endParaRPr lang="en-US" sz="2400" dirty="0" smtClean="0"/>
          </a:p>
          <a:p>
            <a:pPr lvl="1"/>
            <a:r>
              <a:rPr lang="en-US" sz="2400" dirty="0" smtClean="0"/>
              <a:t>Germany		Finland</a:t>
            </a:r>
          </a:p>
          <a:p>
            <a:pPr lvl="1"/>
            <a:r>
              <a:rPr lang="en-US" sz="2400" dirty="0" smtClean="0"/>
              <a:t>Netherlands</a:t>
            </a:r>
          </a:p>
          <a:p>
            <a:pPr lvl="1"/>
            <a:endParaRPr lang="en-US" sz="2400" dirty="0" smtClean="0"/>
          </a:p>
        </p:txBody>
      </p:sp>
      <p:pic>
        <p:nvPicPr>
          <p:cNvPr id="1026" name="Picture 2" descr="http://go.hrw.com/venus_images/0317MC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497" y="2459529"/>
            <a:ext cx="5334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47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1371600"/>
          </a:xfrm>
        </p:spPr>
        <p:txBody>
          <a:bodyPr/>
          <a:lstStyle/>
          <a:p>
            <a:r>
              <a:rPr lang="en-US" dirty="0" smtClean="0"/>
              <a:t>Results in France</a:t>
            </a:r>
            <a:endParaRPr lang="en-US" dirty="0"/>
          </a:p>
        </p:txBody>
      </p:sp>
      <p:sp>
        <p:nvSpPr>
          <p:cNvPr id="3" name="Content Placeholder 2"/>
          <p:cNvSpPr>
            <a:spLocks noGrp="1"/>
          </p:cNvSpPr>
          <p:nvPr>
            <p:ph idx="1"/>
          </p:nvPr>
        </p:nvSpPr>
        <p:spPr>
          <a:xfrm>
            <a:off x="228600" y="1842686"/>
            <a:ext cx="6172200" cy="4786714"/>
          </a:xfrm>
        </p:spPr>
        <p:txBody>
          <a:bodyPr>
            <a:noAutofit/>
          </a:bodyPr>
          <a:lstStyle/>
          <a:p>
            <a:r>
              <a:rPr lang="en-US" sz="2000" dirty="0" smtClean="0"/>
              <a:t>France, a staunchly Catholic country, was a battle ground over religion. </a:t>
            </a:r>
          </a:p>
          <a:p>
            <a:r>
              <a:rPr lang="en-US" sz="2000" dirty="0" smtClean="0"/>
              <a:t>French </a:t>
            </a:r>
            <a:r>
              <a:rPr lang="en-US" sz="2000" dirty="0"/>
              <a:t>C</a:t>
            </a:r>
            <a:r>
              <a:rPr lang="en-US" sz="2000" dirty="0" smtClean="0"/>
              <a:t>alvinists, named </a:t>
            </a:r>
            <a:r>
              <a:rPr lang="en-US" sz="2000" b="1" dirty="0" smtClean="0">
                <a:solidFill>
                  <a:schemeClr val="accent1"/>
                </a:solidFill>
              </a:rPr>
              <a:t>Huguenots</a:t>
            </a:r>
            <a:r>
              <a:rPr lang="en-US" sz="2000" dirty="0" smtClean="0"/>
              <a:t>, faced  extreme persecution.</a:t>
            </a:r>
          </a:p>
          <a:p>
            <a:pPr lvl="1"/>
            <a:r>
              <a:rPr lang="en-US" sz="1800" dirty="0" smtClean="0"/>
              <a:t>Example: at the wedding of Catholic Princess Margot and Protestant Henry IV, the Protestant wedding guests were massacred in the St. Bartholomew's Day Massacre.</a:t>
            </a:r>
          </a:p>
          <a:p>
            <a:r>
              <a:rPr lang="en-US" sz="2000" dirty="0" smtClean="0"/>
              <a:t>However, King Henry IV, a Protestant who married into the French royal family (and was never supposed to become king), felt bad for the Huguenots.</a:t>
            </a:r>
          </a:p>
          <a:p>
            <a:pPr lvl="1"/>
            <a:r>
              <a:rPr lang="en-US" sz="1800" dirty="0" smtClean="0"/>
              <a:t>In response, he passed the </a:t>
            </a:r>
            <a:r>
              <a:rPr lang="en-US" sz="1800" b="1" dirty="0" smtClean="0">
                <a:solidFill>
                  <a:schemeClr val="accent1"/>
                </a:solidFill>
              </a:rPr>
              <a:t>Edict of Nantes</a:t>
            </a:r>
            <a:r>
              <a:rPr lang="en-US" sz="1800" dirty="0" smtClean="0"/>
              <a:t>, which allowed French Calvinists to practice their faith without persecution.</a:t>
            </a:r>
          </a:p>
          <a:p>
            <a:pPr marL="0" indent="0">
              <a:buNone/>
            </a:pPr>
            <a:endParaRPr lang="en-US" sz="2000" dirty="0"/>
          </a:p>
        </p:txBody>
      </p:sp>
      <p:pic>
        <p:nvPicPr>
          <p:cNvPr id="1026" name="Picture 2" descr="http://upload.wikimedia.org/wikipedia/commons/thumb/5/52/Francois_Dubois_001.jpg/800px-Francois_Dubois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36390"/>
            <a:ext cx="5562600" cy="334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38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Religious Upheaval </a:t>
            </a:r>
            <a:endParaRPr lang="en-US" dirty="0"/>
          </a:p>
        </p:txBody>
      </p:sp>
      <p:sp>
        <p:nvSpPr>
          <p:cNvPr id="3" name="Content Placeholder 2"/>
          <p:cNvSpPr>
            <a:spLocks noGrp="1"/>
          </p:cNvSpPr>
          <p:nvPr>
            <p:ph idx="1"/>
          </p:nvPr>
        </p:nvSpPr>
        <p:spPr/>
        <p:txBody>
          <a:bodyPr/>
          <a:lstStyle/>
          <a:p>
            <a:r>
              <a:rPr lang="en-US" dirty="0" smtClean="0"/>
              <a:t>Led to devastating wars over religion in France, Germany, Switzerland and the Netherlands.</a:t>
            </a:r>
          </a:p>
          <a:p>
            <a:r>
              <a:rPr lang="en-US" dirty="0" smtClean="0"/>
              <a:t>Led to a renewed interest in education.</a:t>
            </a:r>
          </a:p>
          <a:p>
            <a:r>
              <a:rPr lang="en-US" dirty="0" smtClean="0"/>
              <a:t>Led to the creation of strong national governments.</a:t>
            </a:r>
            <a:endParaRPr lang="en-US" dirty="0"/>
          </a:p>
        </p:txBody>
      </p:sp>
    </p:spTree>
    <p:extLst>
      <p:ext uri="{BB962C8B-B14F-4D97-AF65-F5344CB8AC3E}">
        <p14:creationId xmlns:p14="http://schemas.microsoft.com/office/powerpoint/2010/main" val="1561478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Catholic Church Responds</a:t>
            </a:r>
            <a:endParaRPr lang="en-US" dirty="0"/>
          </a:p>
        </p:txBody>
      </p:sp>
      <p:sp>
        <p:nvSpPr>
          <p:cNvPr id="3" name="Content Placeholder 2"/>
          <p:cNvSpPr>
            <a:spLocks noGrp="1"/>
          </p:cNvSpPr>
          <p:nvPr>
            <p:ph idx="1"/>
          </p:nvPr>
        </p:nvSpPr>
        <p:spPr/>
        <p:txBody>
          <a:bodyPr>
            <a:noAutofit/>
          </a:bodyPr>
          <a:lstStyle/>
          <a:p>
            <a:r>
              <a:rPr lang="en-US" sz="2800" dirty="0" smtClean="0"/>
              <a:t>Eventually, it became clear that the Reformation started by Luther was not going to stop or decrease in popularity.  </a:t>
            </a:r>
          </a:p>
          <a:p>
            <a:r>
              <a:rPr lang="en-US" sz="2800" dirty="0" smtClean="0"/>
              <a:t>Now the church has to wrestle with the following questions:</a:t>
            </a:r>
          </a:p>
          <a:p>
            <a:pPr lvl="1"/>
            <a:r>
              <a:rPr lang="en-US" sz="2400" dirty="0" smtClean="0"/>
              <a:t>1. How do we fix the church’s problems from within to bring people back to the church?</a:t>
            </a:r>
          </a:p>
          <a:p>
            <a:pPr lvl="1"/>
            <a:r>
              <a:rPr lang="en-US" sz="2400" dirty="0" smtClean="0"/>
              <a:t>2. How do we stop Christian sects from spreading and multiplying?</a:t>
            </a:r>
          </a:p>
          <a:p>
            <a:r>
              <a:rPr lang="en-US" sz="2800" dirty="0" smtClean="0"/>
              <a:t>The church starts what becomes known as the Counter Reformation</a:t>
            </a:r>
          </a:p>
          <a:p>
            <a:pPr lvl="1"/>
            <a:r>
              <a:rPr lang="en-US" sz="2400" dirty="0" smtClean="0"/>
              <a:t>Counter- against.</a:t>
            </a:r>
          </a:p>
          <a:p>
            <a:r>
              <a:rPr lang="en-US" sz="2800" dirty="0"/>
              <a:t>H</a:t>
            </a:r>
            <a:r>
              <a:rPr lang="en-US" sz="2800" dirty="0" smtClean="0"/>
              <a:t>as a 4 part plan to gain back control.</a:t>
            </a:r>
            <a:endParaRPr lang="en-US" sz="2800" dirty="0"/>
          </a:p>
        </p:txBody>
      </p:sp>
    </p:spTree>
    <p:extLst>
      <p:ext uri="{BB962C8B-B14F-4D97-AF65-F5344CB8AC3E}">
        <p14:creationId xmlns:p14="http://schemas.microsoft.com/office/powerpoint/2010/main" val="4041655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One: Inquisition</a:t>
            </a:r>
            <a:endParaRPr lang="en-US" dirty="0"/>
          </a:p>
        </p:txBody>
      </p:sp>
      <p:sp>
        <p:nvSpPr>
          <p:cNvPr id="3" name="Content Placeholder 2"/>
          <p:cNvSpPr>
            <a:spLocks noGrp="1"/>
          </p:cNvSpPr>
          <p:nvPr>
            <p:ph idx="1"/>
          </p:nvPr>
        </p:nvSpPr>
        <p:spPr>
          <a:xfrm>
            <a:off x="410464" y="2057400"/>
            <a:ext cx="6416173" cy="4572000"/>
          </a:xfrm>
        </p:spPr>
        <p:txBody>
          <a:bodyPr>
            <a:normAutofit/>
          </a:bodyPr>
          <a:lstStyle/>
          <a:p>
            <a:r>
              <a:rPr lang="en-US" sz="2800" dirty="0" smtClean="0"/>
              <a:t>Was </a:t>
            </a:r>
            <a:r>
              <a:rPr lang="en-US" sz="2800" dirty="0"/>
              <a:t>responsible for </a:t>
            </a:r>
            <a:r>
              <a:rPr lang="en-US" sz="2800" dirty="0" smtClean="0"/>
              <a:t>bringing to trail </a:t>
            </a:r>
            <a:r>
              <a:rPr lang="en-US" sz="2800" dirty="0"/>
              <a:t>individuals accused of committing </a:t>
            </a:r>
            <a:r>
              <a:rPr lang="en-US" sz="2800" dirty="0" smtClean="0"/>
              <a:t>offences like:</a:t>
            </a:r>
          </a:p>
          <a:p>
            <a:pPr lvl="1"/>
            <a:r>
              <a:rPr lang="en-US" sz="2400" dirty="0" smtClean="0"/>
              <a:t>Practicing Protestantism</a:t>
            </a:r>
          </a:p>
          <a:p>
            <a:pPr lvl="1"/>
            <a:r>
              <a:rPr lang="en-US" sz="2400" dirty="0" smtClean="0"/>
              <a:t>Sorcery and witchcraft </a:t>
            </a:r>
          </a:p>
          <a:p>
            <a:pPr lvl="1"/>
            <a:r>
              <a:rPr lang="en-US" sz="2400" dirty="0" smtClean="0"/>
              <a:t>Immorality  </a:t>
            </a:r>
          </a:p>
          <a:p>
            <a:pPr lvl="1"/>
            <a:r>
              <a:rPr lang="en-US" sz="2400" dirty="0" smtClean="0"/>
              <a:t>Blasphemy</a:t>
            </a:r>
          </a:p>
          <a:p>
            <a:r>
              <a:rPr lang="en-US" sz="2800" dirty="0" smtClean="0"/>
              <a:t>Would bring people like Galileo to trial.</a:t>
            </a:r>
            <a:endParaRPr lang="en-US" sz="2800" dirty="0"/>
          </a:p>
        </p:txBody>
      </p:sp>
      <p:pic>
        <p:nvPicPr>
          <p:cNvPr id="1028" name="Picture 4" descr="http://www.0nd.org/_pics/projects/galile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746" y="2202286"/>
            <a:ext cx="4926790" cy="374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09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8646"/>
            <a:ext cx="3810000" cy="290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43" y="2728139"/>
            <a:ext cx="2956560" cy="394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1888.org/images/2012/05/05/8073/torture-papal-inquisi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267" y="152400"/>
            <a:ext cx="4542851" cy="33503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zenzoneforum.com/attachment.php?attachmentid=10272&amp;stc=1&amp;d=13079590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121907"/>
            <a:ext cx="4114800" cy="340499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the-bible-antichrist.com/images/spanish-inquisi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2402" y="3037870"/>
            <a:ext cx="3810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6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Result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568818"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theovertonreport.files.wordpress.com/2011/04/inquisitio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811" y="1143000"/>
            <a:ext cx="561975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c/c6/Witch-scen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877892"/>
            <a:ext cx="4380828" cy="369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33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Tactic Two: Spread Catholicism elsewhere</a:t>
            </a:r>
            <a:endParaRPr lang="en-US" dirty="0"/>
          </a:p>
        </p:txBody>
      </p:sp>
      <p:sp>
        <p:nvSpPr>
          <p:cNvPr id="3" name="Content Placeholder 2"/>
          <p:cNvSpPr>
            <a:spLocks noGrp="1"/>
          </p:cNvSpPr>
          <p:nvPr>
            <p:ph idx="1"/>
          </p:nvPr>
        </p:nvSpPr>
        <p:spPr/>
        <p:txBody>
          <a:bodyPr/>
          <a:lstStyle/>
          <a:p>
            <a:r>
              <a:rPr lang="en-US" dirty="0" smtClean="0"/>
              <a:t>In 1534 a monk named Ignatius of Loyola founded the </a:t>
            </a:r>
            <a:r>
              <a:rPr lang="en-US" b="1" dirty="0" smtClean="0">
                <a:solidFill>
                  <a:schemeClr val="accent3"/>
                </a:solidFill>
              </a:rPr>
              <a:t>Jesuits</a:t>
            </a:r>
            <a:r>
              <a:rPr lang="en-US" dirty="0" smtClean="0"/>
              <a:t>.</a:t>
            </a:r>
          </a:p>
          <a:p>
            <a:r>
              <a:rPr lang="en-US" dirty="0" smtClean="0"/>
              <a:t>Went on missions as far as China and Japan to spread Catholicism.</a:t>
            </a:r>
          </a:p>
          <a:p>
            <a:r>
              <a:rPr lang="en-US" dirty="0" smtClean="0"/>
              <a:t>Also founded some of Europe’s best universities.</a:t>
            </a:r>
          </a:p>
          <a:p>
            <a:pPr lvl="1"/>
            <a:r>
              <a:rPr lang="en-US" dirty="0" smtClean="0"/>
              <a:t>Created a mix of religious doctrine and high educational standards.</a:t>
            </a:r>
          </a:p>
          <a:p>
            <a:pPr lvl="1"/>
            <a:r>
              <a:rPr lang="en-US" dirty="0" smtClean="0"/>
              <a:t>Outcome? Created young, educated men who supported the church.</a:t>
            </a:r>
          </a:p>
          <a:p>
            <a:endParaRPr lang="en-US" dirty="0"/>
          </a:p>
        </p:txBody>
      </p:sp>
      <p:pic>
        <p:nvPicPr>
          <p:cNvPr id="2050" name="Picture 2" descr="http://upload.wikimedia.org/wikipedia/commons/2/25/Ignatius_of_Loyola_(milit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1221" y="2014194"/>
            <a:ext cx="3218683" cy="434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 Three: Council of Trent</a:t>
            </a:r>
            <a:endParaRPr lang="en-US" dirty="0"/>
          </a:p>
        </p:txBody>
      </p:sp>
      <p:sp>
        <p:nvSpPr>
          <p:cNvPr id="3" name="Content Placeholder 2"/>
          <p:cNvSpPr>
            <a:spLocks noGrp="1"/>
          </p:cNvSpPr>
          <p:nvPr>
            <p:ph idx="1"/>
          </p:nvPr>
        </p:nvSpPr>
        <p:spPr>
          <a:xfrm>
            <a:off x="457200" y="1905000"/>
            <a:ext cx="6455664" cy="4572000"/>
          </a:xfrm>
        </p:spPr>
        <p:txBody>
          <a:bodyPr>
            <a:normAutofit/>
          </a:bodyPr>
          <a:lstStyle/>
          <a:p>
            <a:r>
              <a:rPr lang="en-US" sz="2400" dirty="0" smtClean="0"/>
              <a:t>Pope Paul III understood that church doctrine had to be clearly defined if attacks on Protestantism would be successful.</a:t>
            </a:r>
          </a:p>
          <a:p>
            <a:r>
              <a:rPr lang="en-US" sz="2400" dirty="0" smtClean="0"/>
              <a:t>The Council of Trent was designed to define official church positions on matters of church doctrine.</a:t>
            </a:r>
          </a:p>
          <a:p>
            <a:r>
              <a:rPr lang="en-US" sz="2400" dirty="0" smtClean="0"/>
              <a:t>The Council wanted to:</a:t>
            </a:r>
          </a:p>
          <a:p>
            <a:pPr lvl="1"/>
            <a:r>
              <a:rPr lang="en-US" sz="2000" dirty="0" smtClean="0"/>
              <a:t>Fix the selling of indulgences</a:t>
            </a:r>
          </a:p>
          <a:p>
            <a:pPr lvl="1"/>
            <a:r>
              <a:rPr lang="en-US" sz="2000" dirty="0" smtClean="0"/>
              <a:t>Have higher behavior expectations</a:t>
            </a:r>
          </a:p>
          <a:p>
            <a:pPr lvl="1"/>
            <a:r>
              <a:rPr lang="en-US" sz="2000" dirty="0" smtClean="0"/>
              <a:t>Go over the importance of confession</a:t>
            </a:r>
          </a:p>
          <a:p>
            <a:pPr lvl="1"/>
            <a:r>
              <a:rPr lang="en-US" sz="2000" dirty="0" smtClean="0"/>
              <a:t>Maintained the need for ceremonies and splendor</a:t>
            </a:r>
          </a:p>
        </p:txBody>
      </p:sp>
      <p:pic>
        <p:nvPicPr>
          <p:cNvPr id="1026" name="Picture 2" descr="http://cla.calpoly.edu/~lcall/111/Council_of_Trent_15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258" y="1981200"/>
            <a:ext cx="507174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78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1066800" y="2103120"/>
            <a:ext cx="10058400" cy="3885556"/>
          </a:xfrm>
        </p:spPr>
        <p:txBody>
          <a:bodyPr>
            <a:normAutofit/>
          </a:bodyPr>
          <a:lstStyle/>
          <a:p>
            <a:r>
              <a:rPr lang="en-US" sz="3200" dirty="0" smtClean="0"/>
              <a:t>You’ve been hearing about a scandalous new book series on </a:t>
            </a:r>
            <a:r>
              <a:rPr lang="en-US" sz="3200" dirty="0"/>
              <a:t>F</a:t>
            </a:r>
            <a:r>
              <a:rPr lang="en-US" sz="3200" dirty="0" smtClean="0"/>
              <a:t>acebook, Twitter, and from friends.  Suddenly, the school places a ban on the book.  Do you…?</a:t>
            </a:r>
            <a:endParaRPr lang="en-US" sz="3200" dirty="0"/>
          </a:p>
        </p:txBody>
      </p:sp>
      <p:sp>
        <p:nvSpPr>
          <p:cNvPr id="4" name="TextBox 3"/>
          <p:cNvSpPr txBox="1"/>
          <p:nvPr/>
        </p:nvSpPr>
        <p:spPr>
          <a:xfrm>
            <a:off x="746975" y="4752304"/>
            <a:ext cx="4288664" cy="1446550"/>
          </a:xfrm>
          <a:prstGeom prst="rect">
            <a:avLst/>
          </a:prstGeom>
          <a:noFill/>
        </p:spPr>
        <p:txBody>
          <a:bodyPr wrap="square" rtlCol="0">
            <a:spAutoFit/>
          </a:bodyPr>
          <a:lstStyle/>
          <a:p>
            <a:pPr algn="ctr"/>
            <a:r>
              <a:rPr lang="en-US" sz="4400" b="1" dirty="0" smtClean="0">
                <a:solidFill>
                  <a:schemeClr val="accent5"/>
                </a:solidFill>
              </a:rPr>
              <a:t>Read the books anyway?</a:t>
            </a:r>
            <a:endParaRPr lang="en-US" sz="4400" b="1" dirty="0">
              <a:solidFill>
                <a:schemeClr val="accent5"/>
              </a:solidFill>
            </a:endParaRPr>
          </a:p>
        </p:txBody>
      </p:sp>
      <p:sp>
        <p:nvSpPr>
          <p:cNvPr id="5" name="TextBox 4"/>
          <p:cNvSpPr txBox="1"/>
          <p:nvPr/>
        </p:nvSpPr>
        <p:spPr>
          <a:xfrm>
            <a:off x="6928834" y="4752304"/>
            <a:ext cx="4868213" cy="1323439"/>
          </a:xfrm>
          <a:prstGeom prst="rect">
            <a:avLst/>
          </a:prstGeom>
          <a:noFill/>
        </p:spPr>
        <p:txBody>
          <a:bodyPr wrap="square" rtlCol="0">
            <a:spAutoFit/>
          </a:bodyPr>
          <a:lstStyle/>
          <a:p>
            <a:pPr algn="ctr"/>
            <a:r>
              <a:rPr lang="en-US" sz="4000" b="1" dirty="0" smtClean="0">
                <a:solidFill>
                  <a:schemeClr val="accent5"/>
                </a:solidFill>
              </a:rPr>
              <a:t>Listen to the rules and avoid the books?</a:t>
            </a:r>
            <a:endParaRPr lang="en-US" sz="4000" b="1" dirty="0">
              <a:solidFill>
                <a:schemeClr val="accent5"/>
              </a:solidFill>
            </a:endParaRPr>
          </a:p>
        </p:txBody>
      </p:sp>
      <p:sp>
        <p:nvSpPr>
          <p:cNvPr id="6" name="TextBox 5"/>
          <p:cNvSpPr txBox="1"/>
          <p:nvPr/>
        </p:nvSpPr>
        <p:spPr>
          <a:xfrm>
            <a:off x="5355464" y="5215944"/>
            <a:ext cx="929426" cy="584775"/>
          </a:xfrm>
          <a:prstGeom prst="rect">
            <a:avLst/>
          </a:prstGeom>
          <a:noFill/>
        </p:spPr>
        <p:txBody>
          <a:bodyPr wrap="square" rtlCol="0">
            <a:spAutoFit/>
          </a:bodyPr>
          <a:lstStyle/>
          <a:p>
            <a:pPr algn="ctr"/>
            <a:r>
              <a:rPr lang="en-US" sz="3200" dirty="0" smtClean="0"/>
              <a:t>OR</a:t>
            </a:r>
            <a:endParaRPr lang="en-US" sz="3200" dirty="0"/>
          </a:p>
        </p:txBody>
      </p:sp>
    </p:spTree>
    <p:extLst>
      <p:ext uri="{BB962C8B-B14F-4D97-AF65-F5344CB8AC3E}">
        <p14:creationId xmlns:p14="http://schemas.microsoft.com/office/powerpoint/2010/main" val="293691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Tactic Four: Establishment of the </a:t>
            </a:r>
            <a:r>
              <a:rPr lang="en-US" i="1" dirty="0" smtClean="0"/>
              <a:t>Index of Forbidden Books</a:t>
            </a:r>
            <a:endParaRPr lang="en-US" i="1" dirty="0"/>
          </a:p>
        </p:txBody>
      </p:sp>
      <p:sp>
        <p:nvSpPr>
          <p:cNvPr id="3" name="Content Placeholder 2"/>
          <p:cNvSpPr>
            <a:spLocks noGrp="1"/>
          </p:cNvSpPr>
          <p:nvPr>
            <p:ph idx="1"/>
          </p:nvPr>
        </p:nvSpPr>
        <p:spPr>
          <a:xfrm>
            <a:off x="525888" y="2270546"/>
            <a:ext cx="7755227" cy="3931920"/>
          </a:xfrm>
        </p:spPr>
        <p:txBody>
          <a:bodyPr>
            <a:normAutofit/>
          </a:bodyPr>
          <a:lstStyle/>
          <a:p>
            <a:r>
              <a:rPr lang="en-US" sz="2800" dirty="0" smtClean="0"/>
              <a:t>Read the following info sheet and answer the questions as you go.</a:t>
            </a:r>
          </a:p>
          <a:p>
            <a:r>
              <a:rPr lang="en-US" sz="2800" dirty="0" smtClean="0"/>
              <a:t>You do not need to write in complete sentences.</a:t>
            </a:r>
            <a:endParaRPr lang="en-US" sz="2800" dirty="0"/>
          </a:p>
          <a:p>
            <a:r>
              <a:rPr lang="en-US" sz="2800" dirty="0" smtClean="0"/>
              <a:t>What does this list suggest about the role of the printing press?</a:t>
            </a:r>
          </a:p>
          <a:p>
            <a:r>
              <a:rPr lang="en-US" sz="2800" dirty="0" smtClean="0"/>
              <a:t>How successful do you think this list was in preventing Catholics from reading the books on the list?</a:t>
            </a:r>
            <a:endParaRPr lang="en-US" sz="2800" dirty="0"/>
          </a:p>
        </p:txBody>
      </p:sp>
      <p:pic>
        <p:nvPicPr>
          <p:cNvPr id="1026" name="Picture 2" descr="http://www.360solutions.com/blog/wp-content/uploads/2012/07/boo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2304" y="1630582"/>
            <a:ext cx="3118833" cy="472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8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Savon</Template>
  <TotalTime>191</TotalTime>
  <Words>607</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Garamond</vt:lpstr>
      <vt:lpstr>Savon</vt:lpstr>
      <vt:lpstr>Counter Reformation</vt:lpstr>
      <vt:lpstr>The Catholic Church Responds</vt:lpstr>
      <vt:lpstr>Tactic One: Inquisition</vt:lpstr>
      <vt:lpstr>PowerPoint Presentation</vt:lpstr>
      <vt:lpstr>The End Result</vt:lpstr>
      <vt:lpstr>Tactic Two: Spread Catholicism elsewhere</vt:lpstr>
      <vt:lpstr>Tactic Three: Council of Trent</vt:lpstr>
      <vt:lpstr>Question:</vt:lpstr>
      <vt:lpstr>Tactic Four: Establishment of the Index of Forbidden Books</vt:lpstr>
      <vt:lpstr>Protestantism’s Popularity</vt:lpstr>
      <vt:lpstr>Results in France</vt:lpstr>
      <vt:lpstr>Results of the Religious Upheaval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 Reformation</dc:title>
  <dc:creator>Karlie Leonelli</dc:creator>
  <cp:lastModifiedBy>Karlie Leonelli</cp:lastModifiedBy>
  <cp:revision>11</cp:revision>
  <dcterms:created xsi:type="dcterms:W3CDTF">2014-07-30T19:19:44Z</dcterms:created>
  <dcterms:modified xsi:type="dcterms:W3CDTF">2014-09-07T23:26:01Z</dcterms:modified>
</cp:coreProperties>
</file>