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15"/>
  </p:notesMasterIdLst>
  <p:sldIdLst>
    <p:sldId id="256" r:id="rId2"/>
    <p:sldId id="265" r:id="rId3"/>
    <p:sldId id="266" r:id="rId4"/>
    <p:sldId id="270" r:id="rId5"/>
    <p:sldId id="258" r:id="rId6"/>
    <p:sldId id="259" r:id="rId7"/>
    <p:sldId id="272" r:id="rId8"/>
    <p:sldId id="271" r:id="rId9"/>
    <p:sldId id="260" r:id="rId10"/>
    <p:sldId id="261"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304" autoAdjust="0"/>
  </p:normalViewPr>
  <p:slideViewPr>
    <p:cSldViewPr snapToGrid="0">
      <p:cViewPr varScale="1">
        <p:scale>
          <a:sx n="42" d="100"/>
          <a:sy n="42" d="100"/>
        </p:scale>
        <p:origin x="72"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7EBA6-6855-467B-B125-E04E69F4AB6B}" type="datetimeFigureOut">
              <a:rPr lang="en-US" smtClean="0"/>
              <a:t>11/12/2014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D3B30-7239-4CEC-8D5A-0D9324CA32D5}" type="slidenum">
              <a:rPr lang="en-US" smtClean="0"/>
              <a:t>‹#›</a:t>
            </a:fld>
            <a:endParaRPr lang="en-US"/>
          </a:p>
        </p:txBody>
      </p:sp>
    </p:spTree>
    <p:extLst>
      <p:ext uri="{BB962C8B-B14F-4D97-AF65-F5344CB8AC3E}">
        <p14:creationId xmlns:p14="http://schemas.microsoft.com/office/powerpoint/2010/main" val="2519120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painting, probably based on eye-witness accounts and contemporary engravings, records the execution of Charles I on 30 January 1649 at Whitehall, after a long and bitter civil war. The inset pictures on the left show Charles as he appeared at his trial, and below, Charles walking to the scaffold. Those on the right show the moments immediately after the execution: the </a:t>
            </a:r>
            <a:r>
              <a:rPr lang="en-US" sz="1200" b="0" i="0" kern="1200" dirty="0" err="1" smtClean="0">
                <a:solidFill>
                  <a:schemeClr val="tx1"/>
                </a:solidFill>
                <a:effectLst/>
                <a:latin typeface="+mn-lt"/>
                <a:ea typeface="+mn-ea"/>
                <a:cs typeface="+mn-cs"/>
              </a:rPr>
              <a:t>axeman</a:t>
            </a:r>
            <a:r>
              <a:rPr lang="en-US" sz="1200" b="0" i="0" kern="1200" dirty="0" smtClean="0">
                <a:solidFill>
                  <a:schemeClr val="tx1"/>
                </a:solidFill>
                <a:effectLst/>
                <a:latin typeface="+mn-lt"/>
                <a:ea typeface="+mn-ea"/>
                <a:cs typeface="+mn-cs"/>
              </a:rPr>
              <a:t> holds up Charles's severed head while spectators hurry to dip their handkerchiefs in royal blood. The central image, with the swooning woman, hints at a parallel with Christ's crucifixion.</a:t>
            </a:r>
            <a:endParaRPr lang="en-US" dirty="0"/>
          </a:p>
        </p:txBody>
      </p:sp>
      <p:sp>
        <p:nvSpPr>
          <p:cNvPr id="4" name="Slide Number Placeholder 3"/>
          <p:cNvSpPr>
            <a:spLocks noGrp="1"/>
          </p:cNvSpPr>
          <p:nvPr>
            <p:ph type="sldNum" sz="quarter" idx="10"/>
          </p:nvPr>
        </p:nvSpPr>
        <p:spPr/>
        <p:txBody>
          <a:bodyPr/>
          <a:lstStyle/>
          <a:p>
            <a:fld id="{F7ED3B30-7239-4CEC-8D5A-0D9324CA32D5}" type="slidenum">
              <a:rPr lang="en-US" smtClean="0"/>
              <a:t>11</a:t>
            </a:fld>
            <a:endParaRPr lang="en-US"/>
          </a:p>
        </p:txBody>
      </p:sp>
    </p:spTree>
    <p:extLst>
      <p:ext uri="{BB962C8B-B14F-4D97-AF65-F5344CB8AC3E}">
        <p14:creationId xmlns:p14="http://schemas.microsoft.com/office/powerpoint/2010/main" val="2024521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0C9ED8D-6173-4444-9F02-D58E226A041F}" type="datetimeFigureOut">
              <a:rPr lang="en-US" smtClean="0"/>
              <a:t>11/12/2014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7D785CF-F07D-4210-A1AD-3D82DD3678B6}"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40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C9ED8D-6173-4444-9F02-D58E226A04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302812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C9ED8D-6173-4444-9F02-D58E226A04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281051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C9ED8D-6173-4444-9F02-D58E226A04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201985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9ED8D-6173-4444-9F02-D58E226A04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785CF-F07D-4210-A1AD-3D82DD3678B6}"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C9ED8D-6173-4444-9F02-D58E226A041F}"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156551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C9ED8D-6173-4444-9F02-D58E226A041F}"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92494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C9ED8D-6173-4444-9F02-D58E226A041F}"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290830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9ED8D-6173-4444-9F02-D58E226A041F}"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231301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9ED8D-6173-4444-9F02-D58E226A041F}"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1438230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9ED8D-6173-4444-9F02-D58E226A041F}"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785CF-F07D-4210-A1AD-3D82DD3678B6}" type="slidenum">
              <a:rPr lang="en-US" smtClean="0"/>
              <a:t>‹#›</a:t>
            </a:fld>
            <a:endParaRPr lang="en-US"/>
          </a:p>
        </p:txBody>
      </p:sp>
    </p:spTree>
    <p:extLst>
      <p:ext uri="{BB962C8B-B14F-4D97-AF65-F5344CB8AC3E}">
        <p14:creationId xmlns:p14="http://schemas.microsoft.com/office/powerpoint/2010/main" val="346315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0C9ED8D-6173-4444-9F02-D58E226A041F}" type="datetimeFigureOut">
              <a:rPr lang="en-US" smtClean="0"/>
              <a:t>11/12/2014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7D785CF-F07D-4210-A1AD-3D82DD3678B6}" type="slidenum">
              <a:rPr lang="en-US" smtClean="0"/>
              <a:t>‹#›</a:t>
            </a:fld>
            <a:endParaRPr lang="en-US"/>
          </a:p>
        </p:txBody>
      </p:sp>
    </p:spTree>
    <p:extLst>
      <p:ext uri="{BB962C8B-B14F-4D97-AF65-F5344CB8AC3E}">
        <p14:creationId xmlns:p14="http://schemas.microsoft.com/office/powerpoint/2010/main" val="237504258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9530" y="3468914"/>
            <a:ext cx="8767860" cy="400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09980" y="882376"/>
            <a:ext cx="9966960" cy="1425395"/>
          </a:xfrm>
        </p:spPr>
        <p:txBody>
          <a:bodyPr/>
          <a:lstStyle/>
          <a:p>
            <a:r>
              <a:rPr lang="en-US" dirty="0" smtClean="0"/>
              <a:t>English Civil War</a:t>
            </a:r>
            <a:endParaRPr lang="en-US" dirty="0"/>
          </a:p>
        </p:txBody>
      </p:sp>
      <p:sp>
        <p:nvSpPr>
          <p:cNvPr id="3" name="Subtitle 2"/>
          <p:cNvSpPr>
            <a:spLocks noGrp="1"/>
          </p:cNvSpPr>
          <p:nvPr>
            <p:ph type="subTitle" idx="1"/>
          </p:nvPr>
        </p:nvSpPr>
        <p:spPr>
          <a:xfrm>
            <a:off x="487680" y="2758440"/>
            <a:ext cx="11079480" cy="3611880"/>
          </a:xfrm>
        </p:spPr>
        <p:txBody>
          <a:bodyPr>
            <a:normAutofit/>
          </a:bodyPr>
          <a:lstStyle/>
          <a:p>
            <a:pPr algn="l"/>
            <a:r>
              <a:rPr lang="en-US" dirty="0" smtClean="0"/>
              <a:t>SWBAT: identify the causes and result of the English Civil War.</a:t>
            </a:r>
          </a:p>
          <a:p>
            <a:pPr algn="l"/>
            <a:endParaRPr lang="en-US" dirty="0"/>
          </a:p>
          <a:p>
            <a:pPr algn="l"/>
            <a:r>
              <a:rPr lang="en-US" sz="2400" dirty="0" smtClean="0">
                <a:solidFill>
                  <a:schemeClr val="bg1"/>
                </a:solidFill>
              </a:rPr>
              <a:t>Homework: </a:t>
            </a:r>
            <a:r>
              <a:rPr lang="en-US" sz="2400" dirty="0">
                <a:solidFill>
                  <a:schemeClr val="bg1"/>
                </a:solidFill>
              </a:rPr>
              <a:t>V</a:t>
            </a:r>
            <a:r>
              <a:rPr lang="en-US" sz="2400" dirty="0" smtClean="0">
                <a:solidFill>
                  <a:schemeClr val="bg1"/>
                </a:solidFill>
              </a:rPr>
              <a:t>ocab</a:t>
            </a:r>
            <a:endParaRPr lang="en-US" sz="2400" dirty="0" smtClean="0">
              <a:solidFill>
                <a:schemeClr val="bg1"/>
              </a:solidFill>
            </a:endParaRPr>
          </a:p>
          <a:p>
            <a:endParaRPr lang="en-US" dirty="0"/>
          </a:p>
          <a:p>
            <a:pPr algn="l"/>
            <a:r>
              <a:rPr lang="en-US" dirty="0" smtClean="0"/>
              <a:t>Do Now: </a:t>
            </a:r>
            <a:r>
              <a:rPr lang="en-US" dirty="0"/>
              <a:t>Write a personal ad for Charles I using the homework </a:t>
            </a:r>
            <a:r>
              <a:rPr lang="en-US" dirty="0" smtClean="0"/>
              <a:t>from </a:t>
            </a:r>
            <a:r>
              <a:rPr lang="en-US" dirty="0"/>
              <a:t>last night.  How would he describe himself?  What are some of his accomplishments?  What might he be looking for in a woman?  </a:t>
            </a:r>
            <a:r>
              <a:rPr lang="en-US" i="1" dirty="0">
                <a:solidFill>
                  <a:schemeClr val="accent5"/>
                </a:solidFill>
              </a:rPr>
              <a:t>This needs to be done on a separate sheet of paper and should be at minimum 5 sentences in length</a:t>
            </a:r>
            <a:r>
              <a:rPr lang="en-US" dirty="0"/>
              <a:t>. Some will be asked to present their ad and these will be collected.  </a:t>
            </a:r>
          </a:p>
        </p:txBody>
      </p:sp>
    </p:spTree>
    <p:extLst>
      <p:ext uri="{BB962C8B-B14F-4D97-AF65-F5344CB8AC3E}">
        <p14:creationId xmlns:p14="http://schemas.microsoft.com/office/powerpoint/2010/main" val="1488487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happens to Charles?</a:t>
            </a:r>
            <a:endParaRPr lang="en-US" dirty="0"/>
          </a:p>
        </p:txBody>
      </p:sp>
      <p:sp>
        <p:nvSpPr>
          <p:cNvPr id="3" name="Content Placeholder 2"/>
          <p:cNvSpPr>
            <a:spLocks noGrp="1"/>
          </p:cNvSpPr>
          <p:nvPr>
            <p:ph idx="1"/>
          </p:nvPr>
        </p:nvSpPr>
        <p:spPr>
          <a:xfrm>
            <a:off x="1143000" y="2057400"/>
            <a:ext cx="9875520" cy="4038600"/>
          </a:xfrm>
        </p:spPr>
        <p:txBody>
          <a:bodyPr>
            <a:normAutofit/>
          </a:bodyPr>
          <a:lstStyle/>
          <a:p>
            <a:r>
              <a:rPr lang="en-US" dirty="0" smtClean="0"/>
              <a:t>“Whereas </a:t>
            </a:r>
            <a:r>
              <a:rPr lang="en-US" dirty="0"/>
              <a:t>Charles </a:t>
            </a:r>
            <a:r>
              <a:rPr lang="en-US" dirty="0" smtClean="0"/>
              <a:t>Stuart, King </a:t>
            </a:r>
            <a:r>
              <a:rPr lang="en-US" dirty="0"/>
              <a:t>of </a:t>
            </a:r>
            <a:r>
              <a:rPr lang="en-US" dirty="0" smtClean="0"/>
              <a:t>England, </a:t>
            </a:r>
            <a:r>
              <a:rPr lang="en-US" dirty="0"/>
              <a:t>is and </a:t>
            </a:r>
            <a:r>
              <a:rPr lang="en-US" dirty="0" smtClean="0"/>
              <a:t>stands convicted, attained, </a:t>
            </a:r>
            <a:r>
              <a:rPr lang="en-US" dirty="0"/>
              <a:t>and condemned of </a:t>
            </a:r>
            <a:r>
              <a:rPr lang="en-US" dirty="0" smtClean="0"/>
              <a:t>high treason </a:t>
            </a:r>
            <a:r>
              <a:rPr lang="en-US" dirty="0"/>
              <a:t>and other high </a:t>
            </a:r>
            <a:r>
              <a:rPr lang="en-US" dirty="0" smtClean="0"/>
              <a:t>crimes</a:t>
            </a:r>
            <a:r>
              <a:rPr lang="en-US" dirty="0"/>
              <a:t>;</a:t>
            </a:r>
            <a:r>
              <a:rPr lang="en-US" dirty="0" smtClean="0"/>
              <a:t> </a:t>
            </a:r>
            <a:r>
              <a:rPr lang="en-US" dirty="0"/>
              <a:t>a</a:t>
            </a:r>
            <a:r>
              <a:rPr lang="en-US" dirty="0" smtClean="0"/>
              <a:t>nd </a:t>
            </a:r>
            <a:r>
              <a:rPr lang="en-US" dirty="0"/>
              <a:t>sentence </a:t>
            </a:r>
            <a:r>
              <a:rPr lang="en-US" dirty="0" smtClean="0"/>
              <a:t>upon </a:t>
            </a:r>
            <a:r>
              <a:rPr lang="en-US" dirty="0"/>
              <a:t>Saturday </a:t>
            </a:r>
            <a:r>
              <a:rPr lang="en-US" dirty="0" smtClean="0"/>
              <a:t>last </a:t>
            </a:r>
            <a:r>
              <a:rPr lang="en-US" dirty="0"/>
              <a:t>was pronounced against him by this by this </a:t>
            </a:r>
            <a:r>
              <a:rPr lang="en-US" dirty="0" smtClean="0"/>
              <a:t>Court </a:t>
            </a:r>
            <a:r>
              <a:rPr lang="en-US" dirty="0"/>
              <a:t>to be </a:t>
            </a:r>
            <a:r>
              <a:rPr lang="en-US" dirty="0" smtClean="0"/>
              <a:t>put </a:t>
            </a:r>
            <a:r>
              <a:rPr lang="en-US" dirty="0"/>
              <a:t>to death by the </a:t>
            </a:r>
            <a:r>
              <a:rPr lang="en-US" dirty="0" smtClean="0"/>
              <a:t>severing </a:t>
            </a:r>
            <a:r>
              <a:rPr lang="en-US" dirty="0"/>
              <a:t>of his head from his </a:t>
            </a:r>
            <a:r>
              <a:rPr lang="en-US" dirty="0" smtClean="0"/>
              <a:t>body; </a:t>
            </a:r>
            <a:r>
              <a:rPr lang="en-US" dirty="0"/>
              <a:t>Of </a:t>
            </a:r>
            <a:r>
              <a:rPr lang="en-US" dirty="0" smtClean="0"/>
              <a:t>which </a:t>
            </a:r>
            <a:r>
              <a:rPr lang="en-US" dirty="0"/>
              <a:t>sentence </a:t>
            </a:r>
            <a:r>
              <a:rPr lang="en-US" dirty="0" smtClean="0"/>
              <a:t>execution </a:t>
            </a:r>
            <a:r>
              <a:rPr lang="en-US" dirty="0"/>
              <a:t>yet </a:t>
            </a:r>
            <a:r>
              <a:rPr lang="en-US" dirty="0" smtClean="0"/>
              <a:t>remain </a:t>
            </a:r>
            <a:r>
              <a:rPr lang="en-US" dirty="0"/>
              <a:t>to be </a:t>
            </a:r>
            <a:r>
              <a:rPr lang="en-US" dirty="0" smtClean="0"/>
              <a:t>done; </a:t>
            </a:r>
            <a:r>
              <a:rPr lang="en-US" dirty="0"/>
              <a:t>These are therefore to will and require you to see the said sentence executed In the open s</a:t>
            </a:r>
            <a:r>
              <a:rPr lang="en-US" dirty="0" smtClean="0"/>
              <a:t>treet </a:t>
            </a:r>
            <a:r>
              <a:rPr lang="en-US" dirty="0"/>
              <a:t>before Whitehall </a:t>
            </a:r>
            <a:r>
              <a:rPr lang="en-US" dirty="0" smtClean="0"/>
              <a:t>upon </a:t>
            </a:r>
            <a:r>
              <a:rPr lang="en-US" dirty="0"/>
              <a:t>the </a:t>
            </a:r>
            <a:r>
              <a:rPr lang="en-US" dirty="0" smtClean="0"/>
              <a:t>morrow </a:t>
            </a:r>
            <a:r>
              <a:rPr lang="en-US" dirty="0"/>
              <a:t>being the </a:t>
            </a:r>
            <a:r>
              <a:rPr lang="en-US" dirty="0" smtClean="0"/>
              <a:t>13th </a:t>
            </a:r>
            <a:r>
              <a:rPr lang="en-US" dirty="0"/>
              <a:t>day of </a:t>
            </a:r>
            <a:r>
              <a:rPr lang="en-US" dirty="0" smtClean="0"/>
              <a:t>this month </a:t>
            </a:r>
            <a:r>
              <a:rPr lang="en-US" dirty="0"/>
              <a:t>of January </a:t>
            </a:r>
            <a:r>
              <a:rPr lang="en-US" dirty="0" smtClean="0"/>
              <a:t>between </a:t>
            </a:r>
            <a:r>
              <a:rPr lang="en-US" dirty="0"/>
              <a:t>the </a:t>
            </a:r>
            <a:r>
              <a:rPr lang="en-US" dirty="0" smtClean="0"/>
              <a:t>hours </a:t>
            </a:r>
            <a:r>
              <a:rPr lang="en-US" dirty="0"/>
              <a:t>of </a:t>
            </a:r>
            <a:r>
              <a:rPr lang="en-US" dirty="0" smtClean="0"/>
              <a:t>10 </a:t>
            </a:r>
            <a:r>
              <a:rPr lang="en-US" dirty="0"/>
              <a:t>in the </a:t>
            </a:r>
            <a:r>
              <a:rPr lang="en-US" dirty="0" smtClean="0"/>
              <a:t>morning and 5</a:t>
            </a:r>
            <a:r>
              <a:rPr lang="en-US" dirty="0"/>
              <a:t> in the </a:t>
            </a:r>
            <a:r>
              <a:rPr lang="en-US" dirty="0" smtClean="0"/>
              <a:t>afternoon </a:t>
            </a:r>
            <a:r>
              <a:rPr lang="en-US" dirty="0"/>
              <a:t>of the same day </a:t>
            </a:r>
            <a:r>
              <a:rPr lang="en-US" dirty="0" smtClean="0"/>
              <a:t>with </a:t>
            </a:r>
            <a:r>
              <a:rPr lang="en-US" dirty="0"/>
              <a:t>full </a:t>
            </a:r>
            <a:r>
              <a:rPr lang="en-US" dirty="0" smtClean="0"/>
              <a:t>effect.”</a:t>
            </a:r>
            <a:endParaRPr lang="en-US" dirty="0"/>
          </a:p>
        </p:txBody>
      </p:sp>
    </p:spTree>
    <p:extLst>
      <p:ext uri="{BB962C8B-B14F-4D97-AF65-F5344CB8AC3E}">
        <p14:creationId xmlns:p14="http://schemas.microsoft.com/office/powerpoint/2010/main" val="217719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nationalgalleries.org/media/42/collection/PGL%20208.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7165" y="407878"/>
            <a:ext cx="10125281" cy="55284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96229" y="6066971"/>
            <a:ext cx="4847771" cy="584775"/>
          </a:xfrm>
          <a:prstGeom prst="rect">
            <a:avLst/>
          </a:prstGeom>
          <a:noFill/>
        </p:spPr>
        <p:txBody>
          <a:bodyPr wrap="square" rtlCol="0">
            <a:spAutoFit/>
          </a:bodyPr>
          <a:lstStyle/>
          <a:p>
            <a:r>
              <a:rPr lang="en-US" sz="3200" dirty="0" smtClean="0"/>
              <a:t>“Execution of Charles I” </a:t>
            </a:r>
            <a:endParaRPr lang="en-US" sz="3200" dirty="0"/>
          </a:p>
        </p:txBody>
      </p:sp>
    </p:spTree>
    <p:extLst>
      <p:ext uri="{BB962C8B-B14F-4D97-AF65-F5344CB8AC3E}">
        <p14:creationId xmlns:p14="http://schemas.microsoft.com/office/powerpoint/2010/main" val="3921437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Cromwell’s Commonwealth</a:t>
            </a:r>
            <a:endParaRPr lang="en-US" dirty="0"/>
          </a:p>
        </p:txBody>
      </p:sp>
      <p:sp>
        <p:nvSpPr>
          <p:cNvPr id="3" name="Content Placeholder 2"/>
          <p:cNvSpPr>
            <a:spLocks noGrp="1"/>
          </p:cNvSpPr>
          <p:nvPr>
            <p:ph idx="1"/>
          </p:nvPr>
        </p:nvSpPr>
        <p:spPr/>
        <p:txBody>
          <a:bodyPr/>
          <a:lstStyle/>
          <a:p>
            <a:r>
              <a:rPr lang="en-US" dirty="0" smtClean="0"/>
              <a:t>Acted as a military dictator. </a:t>
            </a:r>
          </a:p>
          <a:p>
            <a:r>
              <a:rPr lang="en-US" dirty="0" smtClean="0"/>
              <a:t>Aimed to bring a representative form of government to England.</a:t>
            </a:r>
          </a:p>
          <a:p>
            <a:pPr lvl="1"/>
            <a:r>
              <a:rPr lang="en-US" dirty="0" smtClean="0"/>
              <a:t>The Instrument of Government was the 1</a:t>
            </a:r>
            <a:r>
              <a:rPr lang="en-US" baseline="30000" dirty="0" smtClean="0"/>
              <a:t>st</a:t>
            </a:r>
            <a:r>
              <a:rPr lang="en-US" dirty="0"/>
              <a:t> </a:t>
            </a:r>
            <a:r>
              <a:rPr lang="en-US" dirty="0" smtClean="0"/>
              <a:t>constitution of Europe and ruled that landowners would elect people to represent them.</a:t>
            </a:r>
          </a:p>
          <a:p>
            <a:r>
              <a:rPr lang="en-US" dirty="0"/>
              <a:t>W</a:t>
            </a:r>
            <a:r>
              <a:rPr lang="en-US" dirty="0" smtClean="0"/>
              <a:t>as very unpopular.</a:t>
            </a:r>
          </a:p>
          <a:p>
            <a:r>
              <a:rPr lang="en-US" dirty="0" smtClean="0"/>
              <a:t>Cromwell did not get along well with Parliament and dissolved it.</a:t>
            </a:r>
          </a:p>
          <a:p>
            <a:pPr lvl="2"/>
            <a:r>
              <a:rPr lang="en-US" dirty="0" smtClean="0"/>
              <a:t>Sound familiar??</a:t>
            </a:r>
          </a:p>
          <a:p>
            <a:r>
              <a:rPr lang="en-US" dirty="0" smtClean="0"/>
              <a:t>After Cromwell’s death in 1658, his son failed to maintain power and England restored the monarchy.</a:t>
            </a:r>
            <a:endParaRPr lang="en-US" dirty="0"/>
          </a:p>
        </p:txBody>
      </p:sp>
    </p:spTree>
    <p:extLst>
      <p:ext uri="{BB962C8B-B14F-4D97-AF65-F5344CB8AC3E}">
        <p14:creationId xmlns:p14="http://schemas.microsoft.com/office/powerpoint/2010/main" val="3806876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normAutofit/>
          </a:bodyPr>
          <a:lstStyle/>
          <a:p>
            <a:r>
              <a:rPr lang="en-US" sz="2400" dirty="0" smtClean="0"/>
              <a:t>Imagine you are part of the royal family in another European country and Twitter exists.  How would you feel upon hearing about the execution of Charles I?  Write a tweet in 120 characters or less.  Hashtags are encouraged, but not mandatory. </a:t>
            </a:r>
            <a:endParaRPr lang="en-US" sz="2400" dirty="0"/>
          </a:p>
        </p:txBody>
      </p:sp>
    </p:spTree>
    <p:extLst>
      <p:ext uri="{BB962C8B-B14F-4D97-AF65-F5344CB8AC3E}">
        <p14:creationId xmlns:p14="http://schemas.microsoft.com/office/powerpoint/2010/main" val="392213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1" y="348343"/>
            <a:ext cx="9875520" cy="1356360"/>
          </a:xfrm>
        </p:spPr>
        <p:txBody>
          <a:bodyPr/>
          <a:lstStyle/>
          <a:p>
            <a:r>
              <a:rPr lang="en-US" dirty="0" smtClean="0"/>
              <a:t>The English have a new king…and new problems</a:t>
            </a:r>
            <a:endParaRPr lang="en-US" dirty="0"/>
          </a:p>
        </p:txBody>
      </p:sp>
      <p:pic>
        <p:nvPicPr>
          <p:cNvPr id="5" name="Picture 4"/>
          <p:cNvPicPr>
            <a:picLocks noChangeAspect="1"/>
          </p:cNvPicPr>
          <p:nvPr/>
        </p:nvPicPr>
        <p:blipFill>
          <a:blip r:embed="rId2"/>
          <a:stretch>
            <a:fillRect/>
          </a:stretch>
        </p:blipFill>
        <p:spPr>
          <a:xfrm>
            <a:off x="731836" y="1965960"/>
            <a:ext cx="2722563" cy="3866619"/>
          </a:xfrm>
          <a:prstGeom prst="rect">
            <a:avLst/>
          </a:prstGeom>
        </p:spPr>
      </p:pic>
      <p:pic>
        <p:nvPicPr>
          <p:cNvPr id="7" name="Picture 6"/>
          <p:cNvPicPr>
            <a:picLocks noChangeAspect="1"/>
          </p:cNvPicPr>
          <p:nvPr/>
        </p:nvPicPr>
        <p:blipFill>
          <a:blip r:embed="rId3"/>
          <a:stretch>
            <a:fillRect/>
          </a:stretch>
        </p:blipFill>
        <p:spPr>
          <a:xfrm>
            <a:off x="4560206" y="1997412"/>
            <a:ext cx="2854553" cy="3945560"/>
          </a:xfrm>
          <a:prstGeom prst="rect">
            <a:avLst/>
          </a:prstGeom>
        </p:spPr>
      </p:pic>
      <p:pic>
        <p:nvPicPr>
          <p:cNvPr id="13" name="Picture 12"/>
          <p:cNvPicPr>
            <a:picLocks noChangeAspect="1"/>
          </p:cNvPicPr>
          <p:nvPr/>
        </p:nvPicPr>
        <p:blipFill>
          <a:blip r:embed="rId4"/>
          <a:stretch>
            <a:fillRect/>
          </a:stretch>
        </p:blipFill>
        <p:spPr>
          <a:xfrm>
            <a:off x="8520566" y="1997412"/>
            <a:ext cx="3134405" cy="3914108"/>
          </a:xfrm>
          <a:prstGeom prst="rect">
            <a:avLst/>
          </a:prstGeom>
        </p:spPr>
      </p:pic>
      <p:sp>
        <p:nvSpPr>
          <p:cNvPr id="14" name="TextBox 13"/>
          <p:cNvSpPr txBox="1"/>
          <p:nvPr/>
        </p:nvSpPr>
        <p:spPr>
          <a:xfrm>
            <a:off x="525574" y="6003667"/>
            <a:ext cx="3135086" cy="461665"/>
          </a:xfrm>
          <a:prstGeom prst="rect">
            <a:avLst/>
          </a:prstGeom>
          <a:noFill/>
        </p:spPr>
        <p:txBody>
          <a:bodyPr wrap="square" rtlCol="0">
            <a:spAutoFit/>
          </a:bodyPr>
          <a:lstStyle/>
          <a:p>
            <a:pPr algn="ctr"/>
            <a:r>
              <a:rPr lang="en-US" sz="2400" dirty="0" smtClean="0"/>
              <a:t>Elizabeth I</a:t>
            </a:r>
            <a:endParaRPr lang="en-US" sz="2400" dirty="0"/>
          </a:p>
        </p:txBody>
      </p:sp>
      <p:sp>
        <p:nvSpPr>
          <p:cNvPr id="15" name="TextBox 14"/>
          <p:cNvSpPr txBox="1"/>
          <p:nvPr/>
        </p:nvSpPr>
        <p:spPr>
          <a:xfrm>
            <a:off x="4560206" y="6049833"/>
            <a:ext cx="3117851" cy="461665"/>
          </a:xfrm>
          <a:prstGeom prst="rect">
            <a:avLst/>
          </a:prstGeom>
          <a:noFill/>
        </p:spPr>
        <p:txBody>
          <a:bodyPr wrap="square" rtlCol="0">
            <a:spAutoFit/>
          </a:bodyPr>
          <a:lstStyle/>
          <a:p>
            <a:pPr algn="ctr"/>
            <a:r>
              <a:rPr lang="en-US" sz="2400" dirty="0" smtClean="0"/>
              <a:t>James I</a:t>
            </a:r>
            <a:endParaRPr lang="en-US" sz="2400" dirty="0"/>
          </a:p>
        </p:txBody>
      </p:sp>
      <p:sp>
        <p:nvSpPr>
          <p:cNvPr id="16" name="TextBox 15"/>
          <p:cNvSpPr txBox="1"/>
          <p:nvPr/>
        </p:nvSpPr>
        <p:spPr>
          <a:xfrm>
            <a:off x="8711088" y="6003667"/>
            <a:ext cx="3134405" cy="461665"/>
          </a:xfrm>
          <a:prstGeom prst="rect">
            <a:avLst/>
          </a:prstGeom>
          <a:noFill/>
        </p:spPr>
        <p:txBody>
          <a:bodyPr wrap="square" rtlCol="0">
            <a:spAutoFit/>
          </a:bodyPr>
          <a:lstStyle/>
          <a:p>
            <a:pPr algn="ctr"/>
            <a:r>
              <a:rPr lang="en-US" sz="2400" dirty="0" smtClean="0"/>
              <a:t>Charles I</a:t>
            </a:r>
            <a:endParaRPr lang="en-US" sz="2400" dirty="0"/>
          </a:p>
        </p:txBody>
      </p:sp>
    </p:spTree>
    <p:extLst>
      <p:ext uri="{BB962C8B-B14F-4D97-AF65-F5344CB8AC3E}">
        <p14:creationId xmlns:p14="http://schemas.microsoft.com/office/powerpoint/2010/main" val="2361229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372" y="445952"/>
            <a:ext cx="7434942" cy="1356360"/>
          </a:xfrm>
        </p:spPr>
        <p:txBody>
          <a:bodyPr/>
          <a:lstStyle/>
          <a:p>
            <a:r>
              <a:rPr lang="en-US" dirty="0" smtClean="0"/>
              <a:t>Who is Charles I? And why is he a problem? </a:t>
            </a:r>
            <a:endParaRPr lang="en-US" dirty="0"/>
          </a:p>
        </p:txBody>
      </p:sp>
      <p:sp>
        <p:nvSpPr>
          <p:cNvPr id="3" name="Content Placeholder 2"/>
          <p:cNvSpPr>
            <a:spLocks noGrp="1"/>
          </p:cNvSpPr>
          <p:nvPr>
            <p:ph idx="1"/>
          </p:nvPr>
        </p:nvSpPr>
        <p:spPr>
          <a:xfrm>
            <a:off x="507022" y="2057400"/>
            <a:ext cx="6532408" cy="4038600"/>
          </a:xfrm>
        </p:spPr>
        <p:txBody>
          <a:bodyPr>
            <a:normAutofit/>
          </a:bodyPr>
          <a:lstStyle/>
          <a:p>
            <a:r>
              <a:rPr lang="en-US" sz="2800" dirty="0" smtClean="0"/>
              <a:t>Son of James I</a:t>
            </a:r>
          </a:p>
          <a:p>
            <a:r>
              <a:rPr lang="en-US" sz="2800" dirty="0" smtClean="0"/>
              <a:t>Believed in the divine right of kings.</a:t>
            </a:r>
          </a:p>
          <a:p>
            <a:r>
              <a:rPr lang="en-US" sz="2800" dirty="0" smtClean="0"/>
              <a:t>Married to a French Catholic princess.</a:t>
            </a:r>
          </a:p>
          <a:p>
            <a:r>
              <a:rPr lang="en-US" sz="2800" dirty="0"/>
              <a:t>Charles </a:t>
            </a:r>
            <a:r>
              <a:rPr lang="en-US" sz="2800" dirty="0" smtClean="0"/>
              <a:t>fought </a:t>
            </a:r>
            <a:r>
              <a:rPr lang="en-US" sz="2800" dirty="0"/>
              <a:t>for power with the Parliament of </a:t>
            </a:r>
            <a:r>
              <a:rPr lang="en-US" sz="2800" dirty="0" smtClean="0"/>
              <a:t>England</a:t>
            </a:r>
          </a:p>
          <a:p>
            <a:pPr lvl="1"/>
            <a:r>
              <a:rPr lang="en-US" sz="2800" dirty="0" smtClean="0"/>
              <a:t>He wanted more and more money </a:t>
            </a:r>
            <a:r>
              <a:rPr lang="en-US" sz="2800" dirty="0"/>
              <a:t>while Parliament sought to curb his royal </a:t>
            </a:r>
            <a:r>
              <a:rPr lang="en-US" sz="2800" dirty="0" smtClean="0"/>
              <a:t>allowance.</a:t>
            </a:r>
            <a:endParaRPr lang="en-US" sz="2800" dirty="0"/>
          </a:p>
        </p:txBody>
      </p:sp>
      <p:pic>
        <p:nvPicPr>
          <p:cNvPr id="1026" name="Picture 2" descr="http://blackcablondon.files.wordpress.com/2012/11/charles-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6178" y="1012947"/>
            <a:ext cx="3782244" cy="5320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839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event leading to war</a:t>
            </a:r>
            <a:endParaRPr lang="en-US" dirty="0"/>
          </a:p>
        </p:txBody>
      </p:sp>
      <p:sp>
        <p:nvSpPr>
          <p:cNvPr id="3" name="Content Placeholder 2"/>
          <p:cNvSpPr>
            <a:spLocks noGrp="1"/>
          </p:cNvSpPr>
          <p:nvPr>
            <p:ph idx="1"/>
          </p:nvPr>
        </p:nvSpPr>
        <p:spPr/>
        <p:txBody>
          <a:bodyPr>
            <a:normAutofit/>
          </a:bodyPr>
          <a:lstStyle/>
          <a:p>
            <a:r>
              <a:rPr lang="en-US" sz="2800" dirty="0" smtClean="0"/>
              <a:t>Ireland was in rebellion.</a:t>
            </a:r>
          </a:p>
          <a:p>
            <a:r>
              <a:rPr lang="en-US" sz="2800" dirty="0" smtClean="0"/>
              <a:t>Parliament needed a big army to put down the rebellion, however, they didn’t trust the king to lead it and decided Parliament would lead the army instead.</a:t>
            </a:r>
          </a:p>
          <a:p>
            <a:r>
              <a:rPr lang="en-US" sz="2800" dirty="0" smtClean="0"/>
              <a:t>Charles led his troops to the House of Commons (parliament) to arrest some of his opponents.</a:t>
            </a:r>
          </a:p>
          <a:p>
            <a:r>
              <a:rPr lang="en-US" sz="2800" dirty="0" smtClean="0"/>
              <a:t>Neither side would compromise leading to the civil war.</a:t>
            </a:r>
            <a:endParaRPr lang="en-US" sz="2800" dirty="0"/>
          </a:p>
        </p:txBody>
      </p:sp>
    </p:spTree>
    <p:extLst>
      <p:ext uri="{BB962C8B-B14F-4D97-AF65-F5344CB8AC3E}">
        <p14:creationId xmlns:p14="http://schemas.microsoft.com/office/powerpoint/2010/main" val="429389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50563561"/>
              </p:ext>
            </p:extLst>
          </p:nvPr>
        </p:nvGraphicFramePr>
        <p:xfrm>
          <a:off x="928913" y="2198190"/>
          <a:ext cx="10320886" cy="3794984"/>
        </p:xfrm>
        <a:graphic>
          <a:graphicData uri="http://schemas.openxmlformats.org/drawingml/2006/table">
            <a:tbl>
              <a:tblPr firstRow="1" bandRow="1">
                <a:tableStyleId>{5C22544A-7EE6-4342-B048-85BDC9FD1C3A}</a:tableStyleId>
              </a:tblPr>
              <a:tblGrid>
                <a:gridCol w="5160443"/>
                <a:gridCol w="5160443"/>
              </a:tblGrid>
              <a:tr h="704668">
                <a:tc gridSpan="2">
                  <a:txBody>
                    <a:bodyPr/>
                    <a:lstStyle/>
                    <a:p>
                      <a:pPr algn="ctr"/>
                      <a:r>
                        <a:rPr lang="en-US" sz="3600" dirty="0" smtClean="0"/>
                        <a:t>Cavaliers                                           Roundheads</a:t>
                      </a:r>
                      <a:endParaRPr lang="en-US" sz="3600" dirty="0"/>
                    </a:p>
                  </a:txBody>
                  <a:tcPr/>
                </a:tc>
                <a:tc hMerge="1">
                  <a:txBody>
                    <a:bodyPr/>
                    <a:lstStyle/>
                    <a:p>
                      <a:endParaRPr lang="en-US" dirty="0"/>
                    </a:p>
                  </a:txBody>
                  <a:tcPr/>
                </a:tc>
              </a:tr>
              <a:tr h="585038">
                <a:tc>
                  <a:txBody>
                    <a:bodyPr/>
                    <a:lstStyle/>
                    <a:p>
                      <a:r>
                        <a:rPr lang="en-US" sz="2400" dirty="0" smtClean="0"/>
                        <a:t>Supporters of the King</a:t>
                      </a:r>
                      <a:endParaRPr lang="en-US" sz="2400" dirty="0"/>
                    </a:p>
                  </a:txBody>
                  <a:tcPr/>
                </a:tc>
                <a:tc>
                  <a:txBody>
                    <a:bodyPr/>
                    <a:lstStyle/>
                    <a:p>
                      <a:r>
                        <a:rPr lang="en-US" sz="2400" dirty="0" smtClean="0"/>
                        <a:t>Supporters of Parliament</a:t>
                      </a:r>
                      <a:endParaRPr lang="en-US" sz="2400" dirty="0"/>
                    </a:p>
                  </a:txBody>
                  <a:tcPr/>
                </a:tc>
              </a:tr>
              <a:tr h="585038">
                <a:tc>
                  <a:txBody>
                    <a:bodyPr/>
                    <a:lstStyle/>
                    <a:p>
                      <a:r>
                        <a:rPr lang="en-US" sz="2400" dirty="0" smtClean="0"/>
                        <a:t>Leader: Charles I</a:t>
                      </a:r>
                      <a:endParaRPr lang="en-US" sz="2400" dirty="0"/>
                    </a:p>
                  </a:txBody>
                  <a:tcPr/>
                </a:tc>
                <a:tc>
                  <a:txBody>
                    <a:bodyPr/>
                    <a:lstStyle/>
                    <a:p>
                      <a:r>
                        <a:rPr lang="en-US" sz="2400" dirty="0" smtClean="0"/>
                        <a:t>Leader: Oliver Cromwell</a:t>
                      </a:r>
                      <a:endParaRPr lang="en-US" sz="2400" dirty="0"/>
                    </a:p>
                  </a:txBody>
                  <a:tcPr/>
                </a:tc>
              </a:tr>
              <a:tr h="1875326">
                <a:tc>
                  <a:txBody>
                    <a:bodyPr/>
                    <a:lstStyle/>
                    <a:p>
                      <a:r>
                        <a:rPr lang="en-US" sz="2400" dirty="0" smtClean="0"/>
                        <a:t>Groups</a:t>
                      </a:r>
                      <a:r>
                        <a:rPr lang="en-US" sz="2400" baseline="0" dirty="0" smtClean="0"/>
                        <a:t> who supported:</a:t>
                      </a:r>
                      <a:endParaRPr lang="en-US" sz="2400" dirty="0" smtClean="0"/>
                    </a:p>
                    <a:p>
                      <a:r>
                        <a:rPr lang="en-US" sz="2400" dirty="0" smtClean="0"/>
                        <a:t>Anglicans</a:t>
                      </a:r>
                    </a:p>
                    <a:p>
                      <a:r>
                        <a:rPr lang="en-US" sz="2400" dirty="0" smtClean="0"/>
                        <a:t>Roman</a:t>
                      </a:r>
                      <a:r>
                        <a:rPr lang="en-US" sz="2400" baseline="0" dirty="0" smtClean="0"/>
                        <a:t> Catholics</a:t>
                      </a:r>
                    </a:p>
                    <a:p>
                      <a:r>
                        <a:rPr lang="en-US" sz="2400" baseline="0" dirty="0" smtClean="0"/>
                        <a:t>Nobles</a:t>
                      </a:r>
                    </a:p>
                    <a:p>
                      <a:r>
                        <a:rPr lang="en-US" sz="2400" baseline="0" dirty="0" smtClean="0"/>
                        <a:t>Opponents to Parliament’s reforms</a:t>
                      </a:r>
                      <a:endParaRPr lang="en-US" sz="2400" dirty="0"/>
                    </a:p>
                  </a:txBody>
                  <a:tcPr/>
                </a:tc>
                <a:tc>
                  <a:txBody>
                    <a:bodyPr/>
                    <a:lstStyle/>
                    <a:p>
                      <a:r>
                        <a:rPr lang="en-US" sz="2400" dirty="0" smtClean="0"/>
                        <a:t>Groups who supported:</a:t>
                      </a:r>
                    </a:p>
                    <a:p>
                      <a:r>
                        <a:rPr lang="en-US" sz="2400" dirty="0" smtClean="0"/>
                        <a:t>Puritans</a:t>
                      </a:r>
                    </a:p>
                    <a:p>
                      <a:r>
                        <a:rPr lang="en-US" sz="2400" dirty="0" smtClean="0"/>
                        <a:t>Other non-Anglican</a:t>
                      </a:r>
                      <a:r>
                        <a:rPr lang="en-US" sz="2400" baseline="0" dirty="0" smtClean="0"/>
                        <a:t> Protestants</a:t>
                      </a:r>
                      <a:endParaRPr lang="en-US" sz="2400" dirty="0"/>
                    </a:p>
                  </a:txBody>
                  <a:tcPr/>
                </a:tc>
              </a:tr>
            </a:tbl>
          </a:graphicData>
        </a:graphic>
      </p:graphicFrame>
      <p:sp>
        <p:nvSpPr>
          <p:cNvPr id="3" name="Title 1"/>
          <p:cNvSpPr>
            <a:spLocks noGrp="1"/>
          </p:cNvSpPr>
          <p:nvPr>
            <p:ph type="title"/>
          </p:nvPr>
        </p:nvSpPr>
        <p:spPr>
          <a:xfrm>
            <a:off x="1143000" y="609600"/>
            <a:ext cx="9875520" cy="1356360"/>
          </a:xfrm>
        </p:spPr>
        <p:txBody>
          <a:bodyPr/>
          <a:lstStyle/>
          <a:p>
            <a:r>
              <a:rPr lang="en-US" dirty="0" smtClean="0"/>
              <a:t>The two sides…</a:t>
            </a:r>
            <a:endParaRPr lang="en-US" dirty="0"/>
          </a:p>
        </p:txBody>
      </p:sp>
    </p:spTree>
    <p:extLst>
      <p:ext uri="{BB962C8B-B14F-4D97-AF65-F5344CB8AC3E}">
        <p14:creationId xmlns:p14="http://schemas.microsoft.com/office/powerpoint/2010/main" val="3789461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034" y="392624"/>
            <a:ext cx="9875520" cy="1356360"/>
          </a:xfrm>
        </p:spPr>
        <p:txBody>
          <a:bodyPr/>
          <a:lstStyle/>
          <a:p>
            <a:r>
              <a:rPr lang="en-US" dirty="0" smtClean="0"/>
              <a:t>Oliver Cromwell</a:t>
            </a:r>
            <a:endParaRPr lang="en-US" dirty="0"/>
          </a:p>
        </p:txBody>
      </p:sp>
      <p:sp>
        <p:nvSpPr>
          <p:cNvPr id="3" name="Content Placeholder 2"/>
          <p:cNvSpPr>
            <a:spLocks noGrp="1"/>
          </p:cNvSpPr>
          <p:nvPr>
            <p:ph idx="1"/>
          </p:nvPr>
        </p:nvSpPr>
        <p:spPr>
          <a:xfrm>
            <a:off x="356461" y="1814831"/>
            <a:ext cx="7082726" cy="4038600"/>
          </a:xfrm>
        </p:spPr>
        <p:txBody>
          <a:bodyPr>
            <a:noAutofit/>
          </a:bodyPr>
          <a:lstStyle/>
          <a:p>
            <a:r>
              <a:rPr lang="en-US" sz="2800" dirty="0" smtClean="0"/>
              <a:t>Puritan leader in charge of Parliament’s troops.</a:t>
            </a:r>
          </a:p>
          <a:p>
            <a:r>
              <a:rPr lang="en-US" sz="2800" dirty="0" smtClean="0"/>
              <a:t>Created the </a:t>
            </a:r>
            <a:r>
              <a:rPr lang="en-US" sz="2800" b="1" dirty="0" smtClean="0">
                <a:solidFill>
                  <a:schemeClr val="accent5"/>
                </a:solidFill>
              </a:rPr>
              <a:t>New Model </a:t>
            </a:r>
            <a:r>
              <a:rPr lang="en-US" sz="2800" b="1" dirty="0" smtClean="0">
                <a:solidFill>
                  <a:schemeClr val="accent5"/>
                </a:solidFill>
              </a:rPr>
              <a:t>Army</a:t>
            </a:r>
          </a:p>
          <a:p>
            <a:pPr lvl="1"/>
            <a:r>
              <a:rPr lang="en-US" sz="2800" dirty="0" smtClean="0"/>
              <a:t>was </a:t>
            </a:r>
            <a:r>
              <a:rPr lang="en-US" sz="2800" dirty="0"/>
              <a:t>a military force based on a person’s ability rather than on </a:t>
            </a:r>
            <a:r>
              <a:rPr lang="en-US" sz="2800" dirty="0" smtClean="0"/>
              <a:t>their </a:t>
            </a:r>
            <a:r>
              <a:rPr lang="en-US" sz="2800" dirty="0"/>
              <a:t>position within society. </a:t>
            </a:r>
            <a:endParaRPr lang="en-US" sz="2800" dirty="0" smtClean="0"/>
          </a:p>
          <a:p>
            <a:pPr lvl="1"/>
            <a:r>
              <a:rPr lang="en-US" sz="2800" dirty="0"/>
              <a:t>i</a:t>
            </a:r>
            <a:r>
              <a:rPr lang="en-US" sz="2800" dirty="0" smtClean="0"/>
              <a:t>f </a:t>
            </a:r>
            <a:r>
              <a:rPr lang="en-US" sz="2800" dirty="0"/>
              <a:t>you were good enough, you could be an officer in it. </a:t>
            </a:r>
            <a:endParaRPr lang="en-US" sz="2800" dirty="0" smtClean="0"/>
          </a:p>
          <a:p>
            <a:pPr lvl="1"/>
            <a:r>
              <a:rPr lang="en-US" sz="2800" dirty="0" smtClean="0"/>
              <a:t>the </a:t>
            </a:r>
            <a:r>
              <a:rPr lang="en-US" sz="2800" dirty="0"/>
              <a:t>removal of this social obstacle meant that the New Model Army was open to new ideas and social class meant nothing. </a:t>
            </a:r>
            <a:endParaRPr lang="en-US" sz="2800" dirty="0" smtClean="0"/>
          </a:p>
          <a:p>
            <a:endParaRPr lang="en-US" sz="2800" dirty="0"/>
          </a:p>
        </p:txBody>
      </p:sp>
      <p:pic>
        <p:nvPicPr>
          <p:cNvPr id="4" name="Picture 2" descr="http://images.npg.org.uk/264_325/9/4/mw015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6568" y="1287780"/>
            <a:ext cx="4105501" cy="5092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253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Cromwell is Victorious </a:t>
            </a:r>
            <a:endParaRPr lang="en-US" dirty="0"/>
          </a:p>
        </p:txBody>
      </p:sp>
      <p:sp>
        <p:nvSpPr>
          <p:cNvPr id="3" name="Content Placeholder 2"/>
          <p:cNvSpPr>
            <a:spLocks noGrp="1"/>
          </p:cNvSpPr>
          <p:nvPr>
            <p:ph idx="1"/>
          </p:nvPr>
        </p:nvSpPr>
        <p:spPr/>
        <p:txBody>
          <a:bodyPr>
            <a:normAutofit/>
          </a:bodyPr>
          <a:lstStyle/>
          <a:p>
            <a:r>
              <a:rPr lang="en-US" sz="2400" dirty="0" smtClean="0"/>
              <a:t>The New Model army was faster, better outfitted, and more-disciplined and easily defeated </a:t>
            </a:r>
            <a:r>
              <a:rPr lang="en-US" sz="2400" dirty="0"/>
              <a:t>Charles’ army.</a:t>
            </a:r>
          </a:p>
          <a:p>
            <a:r>
              <a:rPr lang="en-US" sz="2400" dirty="0"/>
              <a:t>Charles flees to Scotland and rallied troops there to fight Cromwell. </a:t>
            </a:r>
          </a:p>
          <a:p>
            <a:r>
              <a:rPr lang="en-US" sz="2400" dirty="0"/>
              <a:t>Cromwell crushes Charles for the second time in Scotland.  Charles is taken prisoner</a:t>
            </a:r>
            <a:r>
              <a:rPr lang="en-US" sz="2400" dirty="0" smtClean="0"/>
              <a:t>.</a:t>
            </a:r>
          </a:p>
          <a:p>
            <a:r>
              <a:rPr lang="en-US" sz="2400" dirty="0" smtClean="0"/>
              <a:t>The question becomes: what do they do with the king?</a:t>
            </a:r>
            <a:endParaRPr lang="en-US" sz="2400" dirty="0"/>
          </a:p>
          <a:p>
            <a:endParaRPr lang="en-US" dirty="0"/>
          </a:p>
        </p:txBody>
      </p:sp>
    </p:spTree>
    <p:extLst>
      <p:ext uri="{BB962C8B-B14F-4D97-AF65-F5344CB8AC3E}">
        <p14:creationId xmlns:p14="http://schemas.microsoft.com/office/powerpoint/2010/main" val="577826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42" y="377126"/>
            <a:ext cx="9875520" cy="1356360"/>
          </a:xfrm>
        </p:spPr>
        <p:txBody>
          <a:bodyPr/>
          <a:lstStyle/>
          <a:p>
            <a:endParaRPr lang="en-US" dirty="0"/>
          </a:p>
        </p:txBody>
      </p:sp>
      <p:sp>
        <p:nvSpPr>
          <p:cNvPr id="3" name="Content Placeholder 2"/>
          <p:cNvSpPr>
            <a:spLocks noGrp="1"/>
          </p:cNvSpPr>
          <p:nvPr>
            <p:ph idx="1"/>
          </p:nvPr>
        </p:nvSpPr>
        <p:spPr>
          <a:xfrm>
            <a:off x="4576909" y="2057400"/>
            <a:ext cx="3674260" cy="4038600"/>
          </a:xfrm>
        </p:spPr>
        <p:txBody>
          <a:bodyPr/>
          <a:lstStyle/>
          <a:p>
            <a:r>
              <a:rPr lang="en-US" dirty="0" smtClean="0"/>
              <a:t>How would you describe Cromwell’s portrait to the left?  What do you see?</a:t>
            </a:r>
          </a:p>
          <a:p>
            <a:r>
              <a:rPr lang="en-US" dirty="0" smtClean="0"/>
              <a:t>How does this compare to Charles I’s portrait to the right?</a:t>
            </a:r>
          </a:p>
          <a:p>
            <a:r>
              <a:rPr lang="en-US" dirty="0" smtClean="0"/>
              <a:t>Why do you think Cromwell wanted the artist to show him in this way?</a:t>
            </a:r>
          </a:p>
        </p:txBody>
      </p:sp>
      <p:pic>
        <p:nvPicPr>
          <p:cNvPr id="4" name="Picture 2" descr="Oliver Cromwell by Samuel Coo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084" y="1055306"/>
            <a:ext cx="4208825" cy="510798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shafe.co.uk/crystal/images/lshafe/Mytens_Charles_I_1631_N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6151" y="555485"/>
            <a:ext cx="3392721" cy="5607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603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43" y="701040"/>
            <a:ext cx="9875520" cy="1356360"/>
          </a:xfrm>
        </p:spPr>
        <p:txBody>
          <a:bodyPr/>
          <a:lstStyle/>
          <a:p>
            <a:r>
              <a:rPr lang="en-US" dirty="0" smtClean="0"/>
              <a:t>Cromwell takes control</a:t>
            </a:r>
            <a:endParaRPr lang="en-US" dirty="0"/>
          </a:p>
        </p:txBody>
      </p:sp>
      <p:sp>
        <p:nvSpPr>
          <p:cNvPr id="3" name="Content Placeholder 2"/>
          <p:cNvSpPr>
            <a:spLocks noGrp="1"/>
          </p:cNvSpPr>
          <p:nvPr>
            <p:ph idx="1"/>
          </p:nvPr>
        </p:nvSpPr>
        <p:spPr/>
        <p:txBody>
          <a:bodyPr>
            <a:normAutofit/>
          </a:bodyPr>
          <a:lstStyle/>
          <a:p>
            <a:r>
              <a:rPr lang="en-US" sz="2800" dirty="0" smtClean="0"/>
              <a:t>Est. the </a:t>
            </a:r>
            <a:r>
              <a:rPr lang="en-US" sz="2800" b="1" dirty="0" smtClean="0">
                <a:solidFill>
                  <a:schemeClr val="accent5"/>
                </a:solidFill>
              </a:rPr>
              <a:t>Rump Parliament </a:t>
            </a:r>
            <a:r>
              <a:rPr lang="en-US" sz="2800" dirty="0" smtClean="0"/>
              <a:t>and forces the king’s supporters out</a:t>
            </a:r>
            <a:r>
              <a:rPr lang="en-US" sz="2800" dirty="0" smtClean="0"/>
              <a:t>.</a:t>
            </a:r>
          </a:p>
          <a:p>
            <a:pPr lvl="1"/>
            <a:r>
              <a:rPr lang="en-US" sz="2600" dirty="0" smtClean="0"/>
              <a:t>Rump meaning leftover.</a:t>
            </a:r>
            <a:endParaRPr lang="en-US" sz="2600" dirty="0" smtClean="0"/>
          </a:p>
          <a:p>
            <a:r>
              <a:rPr lang="en-US" sz="2800" dirty="0" smtClean="0"/>
              <a:t>Abolished the monarchy and the House of Lords.</a:t>
            </a:r>
          </a:p>
          <a:p>
            <a:r>
              <a:rPr lang="en-US" sz="2800" dirty="0" smtClean="0"/>
              <a:t>Proclaimed England a commonwealth.</a:t>
            </a:r>
          </a:p>
          <a:p>
            <a:r>
              <a:rPr lang="en-US" sz="2800" dirty="0" smtClean="0"/>
              <a:t>Oliver Cromwell becomes Lord Protector of England instead of king.  </a:t>
            </a:r>
            <a:endParaRPr lang="en-US" sz="2800" dirty="0"/>
          </a:p>
        </p:txBody>
      </p:sp>
    </p:spTree>
    <p:extLst>
      <p:ext uri="{BB962C8B-B14F-4D97-AF65-F5344CB8AC3E}">
        <p14:creationId xmlns:p14="http://schemas.microsoft.com/office/powerpoint/2010/main" val="2175005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TC103457444[[fn=Basis]]</Template>
  <TotalTime>1181</TotalTime>
  <Words>760</Words>
  <Application>Microsoft Office PowerPoint</Application>
  <PresentationFormat>Widescreen</PresentationFormat>
  <Paragraphs>70</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Corbel</vt:lpstr>
      <vt:lpstr>Basis</vt:lpstr>
      <vt:lpstr>English Civil War</vt:lpstr>
      <vt:lpstr>The English have a new king…and new problems</vt:lpstr>
      <vt:lpstr>Who is Charles I? And why is he a problem? </vt:lpstr>
      <vt:lpstr>The event leading to war</vt:lpstr>
      <vt:lpstr>The two sides…</vt:lpstr>
      <vt:lpstr>Oliver Cromwell</vt:lpstr>
      <vt:lpstr>Cromwell is Victorious </vt:lpstr>
      <vt:lpstr>PowerPoint Presentation</vt:lpstr>
      <vt:lpstr>Cromwell takes control</vt:lpstr>
      <vt:lpstr>So, what happens to Charles?</vt:lpstr>
      <vt:lpstr>PowerPoint Presentation</vt:lpstr>
      <vt:lpstr>Cromwell’s Commonwealth</vt:lpstr>
      <vt:lpstr>Exit Slip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Civil War</dc:title>
  <dc:creator>Karlie Leonelli</dc:creator>
  <cp:lastModifiedBy>Karlie Leonelli</cp:lastModifiedBy>
  <cp:revision>37</cp:revision>
  <dcterms:created xsi:type="dcterms:W3CDTF">2013-07-12T17:27:17Z</dcterms:created>
  <dcterms:modified xsi:type="dcterms:W3CDTF">2014-11-13T00:23:15Z</dcterms:modified>
</cp:coreProperties>
</file>