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63" r:id="rId5"/>
    <p:sldId id="264" r:id="rId6"/>
    <p:sldId id="258" r:id="rId7"/>
    <p:sldId id="269" r:id="rId8"/>
    <p:sldId id="259" r:id="rId9"/>
    <p:sldId id="260" r:id="rId10"/>
    <p:sldId id="261" r:id="rId11"/>
    <p:sldId id="267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18A0BD2-3660-42E6-BDA7-B1E1D1B32D87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AFF3F8-5678-4586-9239-E176F480E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0BD2-3660-42E6-BDA7-B1E1D1B32D87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F3F8-5678-4586-9239-E176F480E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0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18A0BD2-3660-42E6-BDA7-B1E1D1B32D87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AFF3F8-5678-4586-9239-E176F480E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3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0BD2-3660-42E6-BDA7-B1E1D1B32D87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DAFF3F8-5678-4586-9239-E176F480E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4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18A0BD2-3660-42E6-BDA7-B1E1D1B32D87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AFF3F8-5678-4586-9239-E176F480E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9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0BD2-3660-42E6-BDA7-B1E1D1B32D87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F3F8-5678-4586-9239-E176F480E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8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0BD2-3660-42E6-BDA7-B1E1D1B32D87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F3F8-5678-4586-9239-E176F480E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8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0BD2-3660-42E6-BDA7-B1E1D1B32D87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F3F8-5678-4586-9239-E176F480EF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0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0BD2-3660-42E6-BDA7-B1E1D1B32D87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F3F8-5678-4586-9239-E176F480E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9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18A0BD2-3660-42E6-BDA7-B1E1D1B32D87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AFF3F8-5678-4586-9239-E176F480E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9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0BD2-3660-42E6-BDA7-B1E1D1B32D87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F3F8-5678-4586-9239-E176F480E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3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18A0BD2-3660-42E6-BDA7-B1E1D1B32D87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DAFF3F8-5678-4586-9239-E176F480EF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088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Fall of Napoleon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3319693"/>
            <a:ext cx="10993546" cy="292656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SWBAT: </a:t>
            </a:r>
            <a:r>
              <a:rPr lang="en-US" dirty="0" smtClean="0">
                <a:solidFill>
                  <a:schemeClr val="bg1"/>
                </a:solidFill>
              </a:rPr>
              <a:t>identify </a:t>
            </a:r>
            <a:r>
              <a:rPr lang="en-US" dirty="0">
                <a:solidFill>
                  <a:schemeClr val="bg1"/>
                </a:solidFill>
              </a:rPr>
              <a:t>the mistakes Napoleon made towards the end of his reign and their consequences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Homework: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CP: Study guides are due on Thursday.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Core: None.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Do Now: </a:t>
            </a:r>
            <a:r>
              <a:rPr lang="en-US" dirty="0">
                <a:solidFill>
                  <a:schemeClr val="bg1"/>
                </a:solidFill>
              </a:rPr>
              <a:t>Think back to </a:t>
            </a:r>
            <a:r>
              <a:rPr lang="en-US" dirty="0" smtClean="0">
                <a:solidFill>
                  <a:schemeClr val="bg1"/>
                </a:solidFill>
              </a:rPr>
              <a:t>Thursday- </a:t>
            </a:r>
            <a:r>
              <a:rPr lang="en-US" dirty="0">
                <a:solidFill>
                  <a:schemeClr val="bg1"/>
                </a:solidFill>
              </a:rPr>
              <a:t>what made Napoleon a good leader?  How did he gain the respect and love of the people?</a:t>
            </a:r>
          </a:p>
        </p:txBody>
      </p:sp>
    </p:spTree>
    <p:extLst>
      <p:ext uri="{BB962C8B-B14F-4D97-AF65-F5344CB8AC3E}">
        <p14:creationId xmlns:p14="http://schemas.microsoft.com/office/powerpoint/2010/main" val="22057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Napoleon’s Downfall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2311" y="2163650"/>
            <a:ext cx="6589689" cy="4694350"/>
          </a:xfrm>
        </p:spPr>
        <p:txBody>
          <a:bodyPr>
            <a:noAutofit/>
          </a:bodyPr>
          <a:lstStyle/>
          <a:p>
            <a:r>
              <a:rPr lang="en-US" sz="2400" dirty="0"/>
              <a:t>Monarchs in western Europe took advantage of Napoléon's defeat in Russia. </a:t>
            </a:r>
            <a:endParaRPr lang="en-US" sz="2400" dirty="0" smtClean="0"/>
          </a:p>
          <a:p>
            <a:r>
              <a:rPr lang="en-US" sz="2400" dirty="0" smtClean="0"/>
              <a:t>Prussia</a:t>
            </a:r>
            <a:r>
              <a:rPr lang="en-US" sz="2400" dirty="0"/>
              <a:t>, Austria, and Great Britain joined Russia in a final alliance to crush France. </a:t>
            </a:r>
            <a:endParaRPr lang="en-US" sz="2400" dirty="0" smtClean="0"/>
          </a:p>
          <a:p>
            <a:pPr lvl="1"/>
            <a:r>
              <a:rPr lang="en-US" sz="2000" dirty="0" smtClean="0"/>
              <a:t>Remember- most of Napoleon’s army had be lost in Russia, so these troops were newer, less experienced, and poorly trained.</a:t>
            </a:r>
          </a:p>
          <a:p>
            <a:pPr lvl="1"/>
            <a:r>
              <a:rPr lang="en-US" sz="2000" dirty="0" smtClean="0"/>
              <a:t>In </a:t>
            </a:r>
            <a:r>
              <a:rPr lang="en-US" sz="2000" dirty="0"/>
              <a:t>October 1813 Napoléon's army met these allied forces in Leipzig in Saxony. </a:t>
            </a:r>
            <a:endParaRPr lang="en-US" sz="2000" dirty="0" smtClean="0"/>
          </a:p>
          <a:p>
            <a:pPr lvl="1"/>
            <a:r>
              <a:rPr lang="en-US" sz="2000" dirty="0" smtClean="0"/>
              <a:t>Napoléon </a:t>
            </a:r>
            <a:r>
              <a:rPr lang="en-US" sz="2000" dirty="0"/>
              <a:t>retreated into France. The allies captured Paris in March 1814.</a:t>
            </a:r>
          </a:p>
          <a:p>
            <a:endParaRPr lang="en-US" sz="2400" dirty="0"/>
          </a:p>
        </p:txBody>
      </p:sp>
      <p:pic>
        <p:nvPicPr>
          <p:cNvPr id="1028" name="Picture 4" descr="http://upload.wikimedia.org/wikipedia/commons/0/0f/Wellington_at_Waterloo_Hillingf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9" y="2459864"/>
            <a:ext cx="5171826" cy="339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2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734288"/>
            <a:ext cx="6025670" cy="3678303"/>
          </a:xfrm>
        </p:spPr>
        <p:txBody>
          <a:bodyPr>
            <a:noAutofit/>
          </a:bodyPr>
          <a:lstStyle/>
          <a:p>
            <a:r>
              <a:rPr lang="en-US" sz="2400" dirty="0"/>
              <a:t>Napoléon agreed to give up all claims to the throne for himself and his family. The allies gave him a pension and allowed him to retire to the island of Elba.</a:t>
            </a:r>
          </a:p>
          <a:p>
            <a:r>
              <a:rPr lang="en-US" sz="2400" dirty="0"/>
              <a:t>The allies wanted to make sure that France would no longer disrupt Europe's affairs. </a:t>
            </a:r>
          </a:p>
          <a:p>
            <a:pPr lvl="1"/>
            <a:r>
              <a:rPr lang="en-US" sz="2000" dirty="0"/>
              <a:t>Restored the Bourbon monarchy. </a:t>
            </a:r>
          </a:p>
          <a:p>
            <a:pPr lvl="1"/>
            <a:r>
              <a:rPr lang="en-US" sz="2000" dirty="0"/>
              <a:t>Louis XVIII, the brother of Louis XVI, came to the throne. </a:t>
            </a:r>
            <a:endParaRPr lang="en-US" sz="2000" dirty="0" smtClean="0"/>
          </a:p>
          <a:p>
            <a:pPr lvl="1"/>
            <a:r>
              <a:rPr lang="en-US" sz="2000" dirty="0" smtClean="0"/>
              <a:t>France again had a king.</a:t>
            </a:r>
            <a:endParaRPr lang="en-US" sz="2000" dirty="0"/>
          </a:p>
          <a:p>
            <a:endParaRPr lang="en-US" sz="2400" dirty="0"/>
          </a:p>
        </p:txBody>
      </p:sp>
      <p:pic>
        <p:nvPicPr>
          <p:cNvPr id="4" name="Picture 2" descr="http://nature.ca/discover/treasures/images/min/tr4/trea_ital_mp_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290" y="2403347"/>
            <a:ext cx="4558957" cy="371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2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Hundred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During 1814 and early 1815, the restored king and his family made many enemies among the French people. </a:t>
            </a:r>
            <a:endParaRPr lang="en-US" sz="2000" dirty="0" smtClean="0"/>
          </a:p>
          <a:p>
            <a:r>
              <a:rPr lang="en-US" sz="2000" dirty="0" smtClean="0"/>
              <a:t>Learning </a:t>
            </a:r>
            <a:r>
              <a:rPr lang="en-US" sz="2000" dirty="0"/>
              <a:t>of this discontent, Napoléon escaped from Elba and landed in France on March 1, 1815. </a:t>
            </a:r>
            <a:endParaRPr lang="en-US" sz="2000" dirty="0" smtClean="0"/>
          </a:p>
          <a:p>
            <a:r>
              <a:rPr lang="en-US" sz="2000" dirty="0" smtClean="0"/>
              <a:t>Louis </a:t>
            </a:r>
            <a:r>
              <a:rPr lang="en-US" sz="2000" dirty="0"/>
              <a:t>XVIII sent soldiers to capture Napoléon. Napoléon met them saying, "If there be one among you who wishes to kill his Emperor, he can. I come to offer myself to your assaults."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soldiers' resistance disappeared, and Napoléon led the army into Paris on March 20, beginning a period called the Hundred Days. </a:t>
            </a:r>
            <a:endParaRPr lang="en-US" sz="2000" dirty="0" smtClean="0"/>
          </a:p>
          <a:p>
            <a:r>
              <a:rPr lang="en-US" sz="2000" dirty="0" smtClean="0"/>
              <a:t>Frightened</a:t>
            </a:r>
            <a:r>
              <a:rPr lang="en-US" sz="2000" dirty="0"/>
              <a:t>, Louis XVIII fled into exile. Napoléon once again ruled France.</a:t>
            </a:r>
          </a:p>
        </p:txBody>
      </p:sp>
    </p:spTree>
    <p:extLst>
      <p:ext uri="{BB962C8B-B14F-4D97-AF65-F5344CB8AC3E}">
        <p14:creationId xmlns:p14="http://schemas.microsoft.com/office/powerpoint/2010/main" val="34993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Napoleon’s Exile- for real this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36" y="2206253"/>
            <a:ext cx="7506739" cy="4453943"/>
          </a:xfrm>
        </p:spPr>
        <p:txBody>
          <a:bodyPr>
            <a:normAutofit/>
          </a:bodyPr>
          <a:lstStyle/>
          <a:p>
            <a:r>
              <a:rPr lang="en-US" dirty="0"/>
              <a:t>Napoléon hoped that disputes among his opponents would keep them from opposing his return, but he was wrong. </a:t>
            </a:r>
            <a:endParaRPr lang="en-US" dirty="0" smtClean="0"/>
          </a:p>
          <a:p>
            <a:r>
              <a:rPr lang="en-US" dirty="0" smtClean="0"/>
              <a:t>Prussia</a:t>
            </a:r>
            <a:r>
              <a:rPr lang="en-US" dirty="0"/>
              <a:t>, Great Britain, and the Netherlands sent armies toward France. Napoléon assembled an army to stop them.</a:t>
            </a:r>
          </a:p>
          <a:p>
            <a:r>
              <a:rPr lang="en-US" dirty="0"/>
              <a:t>On June 18, 1815, the allied and the French armies met at Waterloo. </a:t>
            </a:r>
            <a:endParaRPr lang="en-US" dirty="0" smtClean="0"/>
          </a:p>
          <a:p>
            <a:pPr lvl="1"/>
            <a:r>
              <a:rPr lang="en-US" dirty="0" smtClean="0"/>
              <a:t>The British and </a:t>
            </a:r>
            <a:r>
              <a:rPr lang="en-US" dirty="0"/>
              <a:t>their Prussian allies dealt Napoléon his final defeat. Napoléon gave up the throne, and the Bourbon monarchs once again took power.</a:t>
            </a:r>
          </a:p>
          <a:p>
            <a:r>
              <a:rPr lang="en-US" dirty="0"/>
              <a:t>Napoléon </a:t>
            </a:r>
            <a:r>
              <a:rPr lang="en-US" dirty="0" smtClean="0"/>
              <a:t>was sent to </a:t>
            </a:r>
            <a:r>
              <a:rPr lang="en-US" dirty="0"/>
              <a:t>St. </a:t>
            </a:r>
            <a:r>
              <a:rPr lang="en-US" dirty="0" smtClean="0"/>
              <a:t>Helena </a:t>
            </a:r>
            <a:r>
              <a:rPr lang="en-US" dirty="0"/>
              <a:t>where he lived under constant guard.  </a:t>
            </a:r>
            <a:r>
              <a:rPr lang="en-US" dirty="0" smtClean="0"/>
              <a:t>In </a:t>
            </a:r>
            <a:r>
              <a:rPr lang="en-US" dirty="0"/>
              <a:t>1821 Napoléon died there.</a:t>
            </a:r>
          </a:p>
        </p:txBody>
      </p:sp>
      <p:pic>
        <p:nvPicPr>
          <p:cNvPr id="3074" name="Picture 2" descr="http://www.vacationstogo.com/images/ports/maps/557_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415" y="2206253"/>
            <a:ext cx="4059583" cy="445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6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Napoleon’s 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735" y="1854558"/>
            <a:ext cx="5962919" cy="4906850"/>
          </a:xfrm>
        </p:spPr>
        <p:txBody>
          <a:bodyPr>
            <a:normAutofit/>
          </a:bodyPr>
          <a:lstStyle/>
          <a:p>
            <a:r>
              <a:rPr lang="en-US" sz="2400" dirty="0"/>
              <a:t>As the years passed, Napoléon's legend grew. </a:t>
            </a:r>
            <a:endParaRPr lang="en-US" sz="2400" dirty="0" smtClean="0"/>
          </a:p>
          <a:p>
            <a:r>
              <a:rPr lang="en-US" sz="2400" dirty="0" smtClean="0"/>
              <a:t>People </a:t>
            </a:r>
            <a:r>
              <a:rPr lang="en-US" sz="2400" dirty="0"/>
              <a:t>forgot his failures and remembered his glories and victories. </a:t>
            </a:r>
            <a:endParaRPr lang="en-US" sz="2400" dirty="0" smtClean="0"/>
          </a:p>
          <a:p>
            <a:r>
              <a:rPr lang="en-US" sz="2400" dirty="0" smtClean="0"/>
              <a:t>Napoléon </a:t>
            </a:r>
            <a:r>
              <a:rPr lang="en-US" sz="2400" dirty="0"/>
              <a:t>and his achievements came to be memorialized in French literature and art.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1840 the British allowed the French to bring Napoléon's remains back to Paris, where they lie to this day.</a:t>
            </a:r>
          </a:p>
        </p:txBody>
      </p:sp>
      <p:pic>
        <p:nvPicPr>
          <p:cNvPr id="4098" name="Picture 2" descr="http://upload.wikimedia.org/wikipedia/commons/thumb/5/51/Paris_-_D%C3%B4me_des_Invalides_-_Tombeau_de_Napol%C3%A9on_-_002.jpg/1024px-Paris_-_D%C3%B4me_des_Invalides_-_Tombeau_de_Napol%C3%A9on_-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6"/>
          <a:stretch/>
        </p:blipFill>
        <p:spPr bwMode="auto">
          <a:xfrm>
            <a:off x="581192" y="2562023"/>
            <a:ext cx="4772713" cy="34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4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Straining 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519159"/>
            <a:ext cx="5884002" cy="3678303"/>
          </a:xfrm>
        </p:spPr>
        <p:txBody>
          <a:bodyPr>
            <a:noAutofit/>
          </a:bodyPr>
          <a:lstStyle/>
          <a:p>
            <a:r>
              <a:rPr lang="en-US" sz="2400" dirty="0" smtClean="0"/>
              <a:t>Napoleon’s ultimate goal was to invade and conquer Britain.</a:t>
            </a:r>
          </a:p>
          <a:p>
            <a:r>
              <a:rPr lang="en-US" sz="2400" dirty="0" smtClean="0"/>
              <a:t>Step 1 of that plan?  The Continental System.  </a:t>
            </a:r>
          </a:p>
          <a:p>
            <a:r>
              <a:rPr lang="en-US" sz="2400" dirty="0" smtClean="0"/>
              <a:t>Napoléon </a:t>
            </a:r>
            <a:r>
              <a:rPr lang="en-US" sz="2400" dirty="0"/>
              <a:t>ordered a blockade of the British Isles and forbade the French Empire and its allies from trading with Britain.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British responded with a blockade against the French. </a:t>
            </a:r>
            <a:endParaRPr lang="en-US" sz="2400" dirty="0" smtClean="0"/>
          </a:p>
        </p:txBody>
      </p:sp>
      <p:pic>
        <p:nvPicPr>
          <p:cNvPr id="5122" name="Picture 2" descr="http://1.bp.blogspot.com/_1muFDbIS91g/TIZ-7WlbxXI/AAAAAAAACDg/s7iH_pJ2JLQ/s1600/18napoleonicemp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110" y="2077514"/>
            <a:ext cx="4816698" cy="456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4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463831"/>
            <a:ext cx="11029615" cy="3678303"/>
          </a:xfrm>
        </p:spPr>
        <p:txBody>
          <a:bodyPr>
            <a:noAutofit/>
          </a:bodyPr>
          <a:lstStyle/>
          <a:p>
            <a:r>
              <a:rPr lang="en-US" sz="2400" dirty="0" smtClean="0"/>
              <a:t>Without </a:t>
            </a:r>
            <a:r>
              <a:rPr lang="en-US" sz="2400" dirty="0"/>
              <a:t>intending to, the French increased feelings of nationalism in the people they conquered. </a:t>
            </a:r>
            <a:endParaRPr lang="en-US" sz="2400" dirty="0" smtClean="0"/>
          </a:p>
          <a:p>
            <a:pPr lvl="1"/>
            <a:r>
              <a:rPr lang="en-US" sz="2000" dirty="0" smtClean="0"/>
              <a:t>Nationalism: the love </a:t>
            </a:r>
            <a:r>
              <a:rPr lang="en-US" sz="2000" dirty="0"/>
              <a:t>of one's country rather than one's native region. </a:t>
            </a:r>
            <a:endParaRPr lang="en-US" sz="20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France the Revolution, as well as the Declaration of the Rights of Man, made people think of their country and ideals as things worth fighting for. </a:t>
            </a:r>
            <a:endParaRPr lang="en-US" sz="2400" dirty="0" smtClean="0"/>
          </a:p>
          <a:p>
            <a:r>
              <a:rPr lang="en-US" sz="2400" dirty="0" smtClean="0"/>
              <a:t>Now </a:t>
            </a:r>
            <a:r>
              <a:rPr lang="en-US" sz="2400" dirty="0"/>
              <a:t>these same feelings of loyalty and patriotism appeared among the people Napoléon had conquered.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some places this increased opposition to French rule. </a:t>
            </a:r>
            <a:endParaRPr lang="en-US" sz="2400" dirty="0" smtClean="0"/>
          </a:p>
          <a:p>
            <a:r>
              <a:rPr lang="en-US" sz="2400" dirty="0" smtClean="0"/>
              <a:t>Over </a:t>
            </a:r>
            <a:r>
              <a:rPr lang="en-US" sz="2400" dirty="0"/>
              <a:t>time, the armies of Napoléon's opponents' grew stronger.</a:t>
            </a:r>
          </a:p>
        </p:txBody>
      </p:sp>
    </p:spTree>
    <p:extLst>
      <p:ext uri="{BB962C8B-B14F-4D97-AF65-F5344CB8AC3E}">
        <p14:creationId xmlns:p14="http://schemas.microsoft.com/office/powerpoint/2010/main" val="31453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Captures the Iberian </a:t>
            </a:r>
            <a:r>
              <a:rPr lang="en-US" dirty="0" err="1" smtClean="0"/>
              <a:t>Penninsula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504823"/>
            <a:ext cx="6038549" cy="3678303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1807 Portugal refused to follow the Continental System because its economy depended upon trade with Great Britain. </a:t>
            </a:r>
            <a:endParaRPr lang="en-US" sz="2400" dirty="0" smtClean="0"/>
          </a:p>
          <a:p>
            <a:pPr lvl="1"/>
            <a:r>
              <a:rPr lang="en-US" sz="2000" dirty="0" smtClean="0"/>
              <a:t>Napoléon </a:t>
            </a:r>
            <a:r>
              <a:rPr lang="en-US" sz="2000" dirty="0"/>
              <a:t>responded by sending his armies into Portugal and driving out its king. </a:t>
            </a:r>
            <a:endParaRPr lang="en-US" sz="2000" dirty="0" smtClean="0"/>
          </a:p>
          <a:p>
            <a:r>
              <a:rPr lang="en-US" sz="2400" dirty="0" smtClean="0"/>
              <a:t>He </a:t>
            </a:r>
            <a:r>
              <a:rPr lang="en-US" sz="2400" dirty="0"/>
              <a:t>also conquered Spain and forced the Spanish king to step down. </a:t>
            </a:r>
            <a:endParaRPr lang="en-US" sz="2400" dirty="0" smtClean="0"/>
          </a:p>
          <a:p>
            <a:r>
              <a:rPr lang="en-US" sz="2400" dirty="0" smtClean="0"/>
              <a:t>Napoléon </a:t>
            </a:r>
            <a:r>
              <a:rPr lang="en-US" sz="2400" dirty="0"/>
              <a:t>then made his brother Joseph king of Spain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146" name="Picture 2" descr="http://www.muse.or.jp/spain/image/common/euro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27" y="2586394"/>
            <a:ext cx="4686881" cy="351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 Revolts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721408"/>
            <a:ext cx="11029615" cy="3678303"/>
          </a:xfrm>
        </p:spPr>
        <p:txBody>
          <a:bodyPr>
            <a:noAutofit/>
          </a:bodyPr>
          <a:lstStyle/>
          <a:p>
            <a:r>
              <a:rPr lang="en-US" sz="2000" dirty="0"/>
              <a:t>The Spanish people revolted against this foreign rule in 1808.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British sent an army </a:t>
            </a:r>
            <a:r>
              <a:rPr lang="en-US" sz="2000" dirty="0" smtClean="0"/>
              <a:t>to </a:t>
            </a:r>
            <a:r>
              <a:rPr lang="en-US" sz="2000" dirty="0"/>
              <a:t>help the Spanish and Portuguese people rise up against the French. </a:t>
            </a:r>
            <a:endParaRPr lang="en-US" sz="2000" dirty="0" smtClean="0"/>
          </a:p>
          <a:p>
            <a:pPr lvl="1"/>
            <a:r>
              <a:rPr lang="en-US" sz="1800" dirty="0" smtClean="0"/>
              <a:t>This </a:t>
            </a:r>
            <a:r>
              <a:rPr lang="en-US" sz="1800" dirty="0"/>
              <a:t>war, known as the Peninsular War, lasted from 1808 to 1814. </a:t>
            </a:r>
            <a:endParaRPr lang="en-US" sz="1800" dirty="0" smtClean="0"/>
          </a:p>
          <a:p>
            <a:r>
              <a:rPr lang="en-US" sz="2000" dirty="0" smtClean="0"/>
              <a:t>During </a:t>
            </a:r>
            <a:r>
              <a:rPr lang="en-US" sz="2000" dirty="0"/>
              <a:t>this time Napoléon still controlled Spain's government, but the war drained France's military resources. </a:t>
            </a:r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1813 the Spanish, with British help, finally drove out Joseph Bonaparte.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revolt in Spain, and this new constitution, show the influence of the ideas of the French Revolution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Also marked the first of Napoleon’s defeats.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81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thumb/f/fd/El_Tres_de_Mayo%2C_by_Francisco_de_Goya%2C_from_Prado_thin_black_margin.jpg/800px-El_Tres_de_Mayo%2C_by_Francisco_de_Goya%2C_from_Prado_thin_black_marg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444" y="157976"/>
            <a:ext cx="8563423" cy="66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971" y="2557657"/>
            <a:ext cx="29621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Francisco Goya,</a:t>
            </a:r>
          </a:p>
          <a:p>
            <a:pPr algn="ctr"/>
            <a:r>
              <a:rPr lang="en-US" sz="2800" i="1" dirty="0" smtClean="0"/>
              <a:t>The Third of May,</a:t>
            </a:r>
          </a:p>
          <a:p>
            <a:pPr algn="ctr"/>
            <a:r>
              <a:rPr lang="en-US" sz="2800" dirty="0" smtClean="0"/>
              <a:t>1808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25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4/4f/Benjamin_West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91" y="390098"/>
            <a:ext cx="8835483" cy="62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20203" y="2590680"/>
            <a:ext cx="32368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Benjamin West</a:t>
            </a:r>
          </a:p>
          <a:p>
            <a:pPr algn="ctr"/>
            <a:r>
              <a:rPr lang="en-US" sz="2800" i="1" dirty="0" smtClean="0"/>
              <a:t>The </a:t>
            </a:r>
            <a:r>
              <a:rPr lang="en-US" sz="2800" i="1" dirty="0"/>
              <a:t>Death of General </a:t>
            </a:r>
            <a:r>
              <a:rPr lang="en-US" sz="2800" i="1" dirty="0" smtClean="0"/>
              <a:t>Wolfe,</a:t>
            </a:r>
            <a:r>
              <a:rPr lang="en-US" sz="2800" dirty="0"/>
              <a:t> </a:t>
            </a:r>
            <a:r>
              <a:rPr lang="en-US" sz="2800" dirty="0" smtClean="0"/>
              <a:t>1770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272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425194"/>
            <a:ext cx="11029615" cy="3678303"/>
          </a:xfrm>
        </p:spPr>
        <p:txBody>
          <a:bodyPr>
            <a:noAutofit/>
          </a:bodyPr>
          <a:lstStyle/>
          <a:p>
            <a:r>
              <a:rPr lang="en-US" sz="2400" dirty="0"/>
              <a:t>Czar Alexander I of Russia was alarmed by Napoléon's domination of Europe. </a:t>
            </a:r>
            <a:endParaRPr lang="en-US" sz="2400" dirty="0" smtClean="0"/>
          </a:p>
          <a:p>
            <a:r>
              <a:rPr lang="en-US" sz="2400" dirty="0" smtClean="0"/>
              <a:t>Moreover</a:t>
            </a:r>
            <a:r>
              <a:rPr lang="en-US" sz="2400" dirty="0"/>
              <a:t>, Russia had long depended on trade with Great Britain for manufactured goods.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1812 the czar began trading again with Great Britain. </a:t>
            </a:r>
            <a:endParaRPr lang="en-US" sz="2400" dirty="0" smtClean="0"/>
          </a:p>
          <a:p>
            <a:r>
              <a:rPr lang="en-US" sz="2400" dirty="0" smtClean="0"/>
              <a:t>Because </a:t>
            </a:r>
            <a:r>
              <a:rPr lang="en-US" sz="2400" dirty="0"/>
              <a:t>the blockade was Napoléon's only way of striking at the British, he was angry that Russia, an ally of France, would openly ignore it. </a:t>
            </a:r>
            <a:endParaRPr lang="en-US" sz="2400" dirty="0" smtClean="0"/>
          </a:p>
          <a:p>
            <a:r>
              <a:rPr lang="en-US" sz="2400" dirty="0" smtClean="0"/>
              <a:t>He </a:t>
            </a:r>
            <a:r>
              <a:rPr lang="en-US" sz="2400" dirty="0"/>
              <a:t>decided to invade Russia, and he called on all parts of his empire to supply soldiers.</a:t>
            </a:r>
          </a:p>
        </p:txBody>
      </p:sp>
    </p:spTree>
    <p:extLst>
      <p:ext uri="{BB962C8B-B14F-4D97-AF65-F5344CB8AC3E}">
        <p14:creationId xmlns:p14="http://schemas.microsoft.com/office/powerpoint/2010/main" val="7438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hephoenixsun.com/wp-content/uploads/2009/06/napoleons_retreat_from_mosc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237" y="2180496"/>
            <a:ext cx="5897764" cy="419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Napoleon’s invasion of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89" y="2270649"/>
            <a:ext cx="5137028" cy="36783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Read the article “All for the want of a Winter Horseshoe” and answer the questions that follow.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29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822</TotalTime>
  <Words>954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Schoolbook</vt:lpstr>
      <vt:lpstr>Wingdings 2</vt:lpstr>
      <vt:lpstr>Dividend</vt:lpstr>
      <vt:lpstr>Fall of Napoleon</vt:lpstr>
      <vt:lpstr>Straining Tensions</vt:lpstr>
      <vt:lpstr>Increased Nationalism</vt:lpstr>
      <vt:lpstr>Napoleon Captures the Iberian Penninsula </vt:lpstr>
      <vt:lpstr>Spain Revolts</vt:lpstr>
      <vt:lpstr>PowerPoint Presentation</vt:lpstr>
      <vt:lpstr>PowerPoint Presentation</vt:lpstr>
      <vt:lpstr>Russia</vt:lpstr>
      <vt:lpstr>Napoleon’s invasion of Russia</vt:lpstr>
      <vt:lpstr>Napoleon’s Downfall</vt:lpstr>
      <vt:lpstr>Exile</vt:lpstr>
      <vt:lpstr>The Hundred Days</vt:lpstr>
      <vt:lpstr>Napoleon’s Exile- for real this time</vt:lpstr>
      <vt:lpstr>Napoleon’s Legacy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of Napoleon</dc:title>
  <dc:creator>Leonelli, Karlie</dc:creator>
  <cp:lastModifiedBy>Leonelli, Karlie</cp:lastModifiedBy>
  <cp:revision>11</cp:revision>
  <dcterms:created xsi:type="dcterms:W3CDTF">2014-12-09T12:31:54Z</dcterms:created>
  <dcterms:modified xsi:type="dcterms:W3CDTF">2014-12-15T19:32:27Z</dcterms:modified>
</cp:coreProperties>
</file>