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sldIdLst>
    <p:sldId id="256" r:id="rId2"/>
    <p:sldId id="258" r:id="rId3"/>
    <p:sldId id="257" r:id="rId4"/>
    <p:sldId id="268" r:id="rId5"/>
    <p:sldId id="259" r:id="rId6"/>
    <p:sldId id="262" r:id="rId7"/>
    <p:sldId id="263" r:id="rId8"/>
    <p:sldId id="264"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5" d="100"/>
          <a:sy n="35" d="100"/>
        </p:scale>
        <p:origin x="23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214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466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4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078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6DFF08F-DC6B-4601-B491-B0F83F6DD2DA}" type="datetimeFigureOut">
              <a:rPr lang="en-US" smtClean="0"/>
              <a:t>10/24/2014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7224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815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021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926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493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10/24/2014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080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10/24/2014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33172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6DFF08F-DC6B-4601-B491-B0F83F6DD2DA}" type="datetimeFigureOut">
              <a:rPr lang="en-US" smtClean="0"/>
              <a:pPr/>
              <a:t>10/24/2014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39621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4954" y="342789"/>
            <a:ext cx="9144000" cy="1641490"/>
          </a:xfrm>
        </p:spPr>
        <p:txBody>
          <a:bodyPr/>
          <a:lstStyle/>
          <a:p>
            <a:r>
              <a:rPr lang="en-US" dirty="0" smtClean="0"/>
              <a:t>Mughal Empire</a:t>
            </a:r>
            <a:endParaRPr lang="en-US" dirty="0"/>
          </a:p>
        </p:txBody>
      </p:sp>
      <p:sp>
        <p:nvSpPr>
          <p:cNvPr id="3" name="Subtitle 2"/>
          <p:cNvSpPr>
            <a:spLocks noGrp="1"/>
          </p:cNvSpPr>
          <p:nvPr>
            <p:ph type="subTitle" idx="1"/>
          </p:nvPr>
        </p:nvSpPr>
        <p:spPr>
          <a:xfrm>
            <a:off x="965916" y="2459865"/>
            <a:ext cx="8616994" cy="3464417"/>
          </a:xfrm>
        </p:spPr>
        <p:txBody>
          <a:bodyPr>
            <a:normAutofit/>
          </a:bodyPr>
          <a:lstStyle/>
          <a:p>
            <a:pPr algn="l"/>
            <a:r>
              <a:rPr lang="en-US" dirty="0" smtClean="0"/>
              <a:t>SWBAT: identify the differences between Christianity and Hinduism. </a:t>
            </a:r>
            <a:endParaRPr lang="en-US" dirty="0"/>
          </a:p>
          <a:p>
            <a:pPr algn="l"/>
            <a:endParaRPr lang="en-US" dirty="0"/>
          </a:p>
          <a:p>
            <a:pPr algn="l"/>
            <a:r>
              <a:rPr lang="en-US" dirty="0" smtClean="0"/>
              <a:t>Homework: Rough Drafts (3 </a:t>
            </a:r>
            <a:r>
              <a:rPr lang="en-US" dirty="0" smtClean="0"/>
              <a:t>PRINTED COPIES</a:t>
            </a:r>
            <a:r>
              <a:rPr lang="en-US" dirty="0" smtClean="0"/>
              <a:t>) due on Tuesday!!!</a:t>
            </a:r>
          </a:p>
          <a:p>
            <a:pPr algn="l"/>
            <a:endParaRPr lang="en-US" dirty="0"/>
          </a:p>
          <a:p>
            <a:pPr algn="l"/>
            <a:r>
              <a:rPr lang="en-US" dirty="0" smtClean="0"/>
              <a:t>Do Now: Imagine for a second that you live on the border of 2 different regions with two different religious beliefs.  Which religion would you follow?  What factors would you consider when making your decision?</a:t>
            </a:r>
          </a:p>
        </p:txBody>
      </p:sp>
      <p:pic>
        <p:nvPicPr>
          <p:cNvPr id="4102" name="Picture 6" descr="http://www-history.mcs.st-and.ac.uk/BirthplaceMaps/Maps/India1.gif"/>
          <p:cNvPicPr>
            <a:picLocks noChangeAspect="1" noChangeArrowheads="1"/>
          </p:cNvPicPr>
          <p:nvPr/>
        </p:nvPicPr>
        <p:blipFill rotWithShape="1">
          <a:blip r:embed="rId2">
            <a:extLst>
              <a:ext uri="{28A0092B-C50C-407E-A947-70E740481C1C}">
                <a14:useLocalDpi xmlns:a14="http://schemas.microsoft.com/office/drawing/2010/main" val="0"/>
              </a:ext>
            </a:extLst>
          </a:blip>
          <a:srcRect t="-1141" r="49080"/>
          <a:stretch/>
        </p:blipFill>
        <p:spPr bwMode="auto">
          <a:xfrm>
            <a:off x="9763215" y="2459865"/>
            <a:ext cx="2105739" cy="418254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0635780" y="3438659"/>
            <a:ext cx="180304" cy="1674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rot="17765677">
            <a:off x="8565891" y="4867981"/>
            <a:ext cx="2943521" cy="29189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7753083" y="6151806"/>
            <a:ext cx="1634924" cy="369332"/>
          </a:xfrm>
          <a:prstGeom prst="rect">
            <a:avLst/>
          </a:prstGeom>
          <a:noFill/>
        </p:spPr>
        <p:txBody>
          <a:bodyPr wrap="square" rtlCol="0">
            <a:spAutoFit/>
          </a:bodyPr>
          <a:lstStyle/>
          <a:p>
            <a:r>
              <a:rPr lang="en-US" dirty="0" smtClean="0"/>
              <a:t>You live here.</a:t>
            </a:r>
            <a:endParaRPr lang="en-US" dirty="0"/>
          </a:p>
        </p:txBody>
      </p:sp>
      <p:sp>
        <p:nvSpPr>
          <p:cNvPr id="7" name="Rectangle 6"/>
          <p:cNvSpPr/>
          <p:nvPr/>
        </p:nvSpPr>
        <p:spPr>
          <a:xfrm>
            <a:off x="9763215" y="2524260"/>
            <a:ext cx="872565" cy="850005"/>
          </a:xfrm>
          <a:prstGeom prst="rect">
            <a:avLst/>
          </a:prstGeom>
          <a:solidFill>
            <a:srgbClr val="00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00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Mughal empire?</a:t>
            </a:r>
            <a:endParaRPr lang="en-US" dirty="0"/>
          </a:p>
        </p:txBody>
      </p:sp>
      <p:pic>
        <p:nvPicPr>
          <p:cNvPr id="1026" name="Picture 2" descr="http://www.paradoxplace.com/Insights/Civilizations/Mughals/Mughal_Images/Mughal%20Empire%20BR.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976079" y="2120060"/>
            <a:ext cx="3484118" cy="405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ib.utexas.edu/maps/middle_east_and_asia/asia_southern_pol_1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83" y="1799049"/>
            <a:ext cx="5463720" cy="4594292"/>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3142445" y="3837904"/>
            <a:ext cx="5101318" cy="25829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890197" y="6135049"/>
            <a:ext cx="5124214" cy="523220"/>
          </a:xfrm>
          <a:prstGeom prst="rect">
            <a:avLst/>
          </a:prstGeom>
          <a:noFill/>
        </p:spPr>
        <p:txBody>
          <a:bodyPr wrap="square" rtlCol="0">
            <a:spAutoFit/>
          </a:bodyPr>
          <a:lstStyle/>
          <a:p>
            <a:r>
              <a:rPr lang="en-US" sz="2800" dirty="0" smtClean="0"/>
              <a:t>Occupies modern-day India</a:t>
            </a:r>
            <a:endParaRPr lang="en-US" sz="2800" dirty="0"/>
          </a:p>
        </p:txBody>
      </p:sp>
    </p:spTree>
    <p:extLst>
      <p:ext uri="{BB962C8B-B14F-4D97-AF65-F5344CB8AC3E}">
        <p14:creationId xmlns:p14="http://schemas.microsoft.com/office/powerpoint/2010/main" val="244274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the Mughal Empire</a:t>
            </a:r>
            <a:endParaRPr lang="en-US" dirty="0"/>
          </a:p>
        </p:txBody>
      </p:sp>
      <p:sp>
        <p:nvSpPr>
          <p:cNvPr id="3" name="Content Placeholder 2"/>
          <p:cNvSpPr>
            <a:spLocks noGrp="1"/>
          </p:cNvSpPr>
          <p:nvPr>
            <p:ph idx="1"/>
          </p:nvPr>
        </p:nvSpPr>
        <p:spPr>
          <a:xfrm>
            <a:off x="838200" y="2202287"/>
            <a:ext cx="10515600" cy="3974675"/>
          </a:xfrm>
        </p:spPr>
        <p:txBody>
          <a:bodyPr>
            <a:normAutofit/>
          </a:bodyPr>
          <a:lstStyle/>
          <a:p>
            <a:r>
              <a:rPr lang="en-US" sz="3200" dirty="0"/>
              <a:t>During the 1300s Turkish Muslims controlled </a:t>
            </a:r>
            <a:r>
              <a:rPr lang="en-US" sz="3200" dirty="0" smtClean="0"/>
              <a:t>India. </a:t>
            </a:r>
          </a:p>
          <a:p>
            <a:r>
              <a:rPr lang="en-US" sz="3200" dirty="0" smtClean="0"/>
              <a:t>By </a:t>
            </a:r>
            <a:r>
              <a:rPr lang="en-US" sz="3200" dirty="0"/>
              <a:t>the 1500s the power of the Delhi sultans had been greatly weakened. Indian warrior princes called </a:t>
            </a:r>
            <a:r>
              <a:rPr lang="en-US" sz="3200" dirty="0" err="1"/>
              <a:t>Rajputs</a:t>
            </a:r>
            <a:r>
              <a:rPr lang="en-US" sz="3200" dirty="0"/>
              <a:t> </a:t>
            </a:r>
            <a:r>
              <a:rPr lang="en-US" sz="3200" dirty="0" smtClean="0"/>
              <a:t>began </a:t>
            </a:r>
            <a:r>
              <a:rPr lang="en-US" sz="3200" dirty="0"/>
              <a:t>to challenge them. </a:t>
            </a:r>
            <a:endParaRPr lang="en-US" sz="3200" dirty="0" smtClean="0"/>
          </a:p>
          <a:p>
            <a:r>
              <a:rPr lang="en-US" sz="3200" dirty="0" smtClean="0"/>
              <a:t>The </a:t>
            </a:r>
            <a:r>
              <a:rPr lang="en-US" sz="3200" dirty="0"/>
              <a:t>internal weakness of the sultanate drew the attention of India's powerful </a:t>
            </a:r>
            <a:r>
              <a:rPr lang="en-US" sz="3200" dirty="0" smtClean="0"/>
              <a:t>neighbors, and </a:t>
            </a:r>
            <a:r>
              <a:rPr lang="en-US" sz="3200" dirty="0"/>
              <a:t>left India open to Mongol attack.</a:t>
            </a:r>
          </a:p>
        </p:txBody>
      </p:sp>
    </p:spTree>
    <p:extLst>
      <p:ext uri="{BB962C8B-B14F-4D97-AF65-F5344CB8AC3E}">
        <p14:creationId xmlns:p14="http://schemas.microsoft.com/office/powerpoint/2010/main" val="179362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Babur</a:t>
            </a:r>
            <a:endParaRPr lang="en-US" dirty="0"/>
          </a:p>
        </p:txBody>
      </p:sp>
      <p:sp>
        <p:nvSpPr>
          <p:cNvPr id="3" name="Content Placeholder 2"/>
          <p:cNvSpPr>
            <a:spLocks noGrp="1"/>
          </p:cNvSpPr>
          <p:nvPr>
            <p:ph idx="1"/>
          </p:nvPr>
        </p:nvSpPr>
        <p:spPr/>
        <p:txBody>
          <a:bodyPr>
            <a:noAutofit/>
          </a:bodyPr>
          <a:lstStyle/>
          <a:p>
            <a:r>
              <a:rPr lang="en-US" sz="2400" dirty="0"/>
              <a:t>The attack came from a young leader known as "Babur the Tiger." </a:t>
            </a:r>
            <a:endParaRPr lang="en-US" sz="2400" dirty="0" smtClean="0"/>
          </a:p>
          <a:p>
            <a:r>
              <a:rPr lang="en-US" sz="2400" dirty="0" smtClean="0"/>
              <a:t>Babur had </a:t>
            </a:r>
            <a:r>
              <a:rPr lang="en-US" sz="2400" dirty="0"/>
              <a:t>tried to build an empire in central Asia, but the Uzbek people had driven him out. Babur then focused on India. </a:t>
            </a:r>
            <a:endParaRPr lang="en-US" sz="2400" dirty="0" smtClean="0"/>
          </a:p>
          <a:p>
            <a:r>
              <a:rPr lang="en-US" sz="2400" dirty="0" smtClean="0"/>
              <a:t>In </a:t>
            </a:r>
            <a:r>
              <a:rPr lang="en-US" sz="2400" dirty="0"/>
              <a:t>1526 he attacked the Sultanate of Delhi. A major battle took place at </a:t>
            </a:r>
            <a:r>
              <a:rPr lang="en-US" sz="2400" dirty="0" err="1"/>
              <a:t>Panipat</a:t>
            </a:r>
            <a:r>
              <a:rPr lang="en-US" sz="2400" dirty="0"/>
              <a:t>, a town north of Delhi. Babur was greatly outnumbered, but he won the battle, as he described in his autobiography</a:t>
            </a:r>
            <a:r>
              <a:rPr lang="en-US" sz="2400" dirty="0" smtClean="0"/>
              <a:t>.</a:t>
            </a:r>
          </a:p>
          <a:p>
            <a:r>
              <a:rPr lang="en-US" sz="2400" dirty="0"/>
              <a:t>After the victory at </a:t>
            </a:r>
            <a:r>
              <a:rPr lang="en-US" sz="2400" dirty="0" err="1"/>
              <a:t>Panipat</a:t>
            </a:r>
            <a:r>
              <a:rPr lang="en-US" sz="2400" dirty="0"/>
              <a:t>, Babur occupied Delhi and the surrounding region. This territory became the core of the Mughal Empire.</a:t>
            </a:r>
          </a:p>
        </p:txBody>
      </p:sp>
    </p:spTree>
    <p:extLst>
      <p:ext uri="{BB962C8B-B14F-4D97-AF65-F5344CB8AC3E}">
        <p14:creationId xmlns:p14="http://schemas.microsoft.com/office/powerpoint/2010/main" val="296654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29" y="103546"/>
            <a:ext cx="10058400" cy="1609344"/>
          </a:xfrm>
        </p:spPr>
        <p:txBody>
          <a:bodyPr>
            <a:normAutofit/>
          </a:bodyPr>
          <a:lstStyle/>
          <a:p>
            <a:r>
              <a:rPr lang="en-US" dirty="0" smtClean="0"/>
              <a:t>Akbar</a:t>
            </a:r>
            <a:endParaRPr lang="en-US" dirty="0"/>
          </a:p>
        </p:txBody>
      </p:sp>
      <p:sp>
        <p:nvSpPr>
          <p:cNvPr id="3" name="Content Placeholder 2"/>
          <p:cNvSpPr>
            <a:spLocks noGrp="1"/>
          </p:cNvSpPr>
          <p:nvPr>
            <p:ph idx="1"/>
          </p:nvPr>
        </p:nvSpPr>
        <p:spPr>
          <a:xfrm>
            <a:off x="347729" y="1571224"/>
            <a:ext cx="7482625" cy="4600122"/>
          </a:xfrm>
        </p:spPr>
        <p:txBody>
          <a:bodyPr>
            <a:noAutofit/>
          </a:bodyPr>
          <a:lstStyle/>
          <a:p>
            <a:r>
              <a:rPr lang="en-US" sz="2400" dirty="0"/>
              <a:t>Babur's grandson, </a:t>
            </a:r>
            <a:r>
              <a:rPr lang="en-US" sz="2400" b="1" dirty="0"/>
              <a:t>Akbar</a:t>
            </a:r>
            <a:r>
              <a:rPr lang="en-US" sz="2400" dirty="0"/>
              <a:t>, was the greatest Mughal emperor. He took the throne at the age of 13 and reigned from 1556 to 1605. </a:t>
            </a:r>
            <a:endParaRPr lang="en-US" sz="2400" dirty="0" smtClean="0"/>
          </a:p>
          <a:p>
            <a:r>
              <a:rPr lang="en-US" sz="2400" dirty="0" smtClean="0"/>
              <a:t>Akbar </a:t>
            </a:r>
            <a:r>
              <a:rPr lang="en-US" sz="2400" dirty="0"/>
              <a:t>gained support for his government in various ways. </a:t>
            </a:r>
            <a:endParaRPr lang="en-US" sz="2400" dirty="0" smtClean="0"/>
          </a:p>
          <a:p>
            <a:pPr lvl="1"/>
            <a:r>
              <a:rPr lang="en-US" sz="2000" dirty="0"/>
              <a:t>He married a Rajput princess and gave other </a:t>
            </a:r>
            <a:r>
              <a:rPr lang="en-US" sz="2000" dirty="0" err="1"/>
              <a:t>Rajputs</a:t>
            </a:r>
            <a:r>
              <a:rPr lang="en-US" sz="2000" dirty="0"/>
              <a:t> government positions. </a:t>
            </a:r>
          </a:p>
          <a:p>
            <a:pPr lvl="1"/>
            <a:r>
              <a:rPr lang="en-US" sz="2000" dirty="0"/>
              <a:t>Fixed the tax system.</a:t>
            </a:r>
          </a:p>
          <a:p>
            <a:pPr lvl="2"/>
            <a:r>
              <a:rPr lang="en-US" sz="1800" dirty="0"/>
              <a:t>When the harvest was poor, the tax did not have to be paid. In a good harvest, the villagers could keep anything above the tax level</a:t>
            </a:r>
            <a:r>
              <a:rPr lang="en-US" sz="1800" dirty="0" smtClean="0"/>
              <a:t>.</a:t>
            </a:r>
            <a:endParaRPr lang="en-US" sz="2400" dirty="0" smtClean="0"/>
          </a:p>
          <a:p>
            <a:r>
              <a:rPr lang="en-US" sz="2400" dirty="0"/>
              <a:t>Perhaps most importantly, Akbar was tolerant of all religions. </a:t>
            </a:r>
          </a:p>
          <a:p>
            <a:pPr lvl="1"/>
            <a:r>
              <a:rPr lang="en-US" sz="2000" dirty="0"/>
              <a:t>He repealed the special tax that non-Muslims had been forced to pay. </a:t>
            </a:r>
          </a:p>
          <a:p>
            <a:endParaRPr lang="en-US" sz="2400" dirty="0" smtClean="0"/>
          </a:p>
        </p:txBody>
      </p:sp>
      <p:pic>
        <p:nvPicPr>
          <p:cNvPr id="1026" name="Picture 2" descr="Portrait of Akbar by Manoh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499" y="825665"/>
            <a:ext cx="2999749" cy="560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8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and Trade</a:t>
            </a:r>
            <a:endParaRPr lang="en-US" dirty="0"/>
          </a:p>
        </p:txBody>
      </p:sp>
      <p:sp>
        <p:nvSpPr>
          <p:cNvPr id="3" name="Content Placeholder 2"/>
          <p:cNvSpPr>
            <a:spLocks noGrp="1"/>
          </p:cNvSpPr>
          <p:nvPr>
            <p:ph idx="1"/>
          </p:nvPr>
        </p:nvSpPr>
        <p:spPr>
          <a:xfrm>
            <a:off x="4778062" y="2121408"/>
            <a:ext cx="6350186" cy="4050792"/>
          </a:xfrm>
        </p:spPr>
        <p:txBody>
          <a:bodyPr/>
          <a:lstStyle/>
          <a:p>
            <a:r>
              <a:rPr lang="en-US" dirty="0"/>
              <a:t>During Akbar's reign the economy improved. </a:t>
            </a:r>
            <a:endParaRPr lang="en-US" dirty="0" smtClean="0"/>
          </a:p>
          <a:p>
            <a:r>
              <a:rPr lang="en-US" dirty="0" smtClean="0"/>
              <a:t>The </a:t>
            </a:r>
            <a:r>
              <a:rPr lang="en-US" dirty="0"/>
              <a:t>empire's wealth and resources, and its location along the sea routes to Asia, attracted European traders. </a:t>
            </a:r>
            <a:endParaRPr lang="en-US" dirty="0" smtClean="0"/>
          </a:p>
          <a:p>
            <a:r>
              <a:rPr lang="en-US" dirty="0" smtClean="0"/>
              <a:t>India </a:t>
            </a:r>
            <a:r>
              <a:rPr lang="en-US" dirty="0"/>
              <a:t>had impressive quantities of jewels and gold. </a:t>
            </a:r>
            <a:endParaRPr lang="en-US" dirty="0" smtClean="0"/>
          </a:p>
          <a:p>
            <a:r>
              <a:rPr lang="en-US" dirty="0" smtClean="0"/>
              <a:t>The </a:t>
            </a:r>
            <a:r>
              <a:rPr lang="en-US" dirty="0"/>
              <a:t>climate allowed the peasants to grow a variety of crops and allowed more than one harvest a year. </a:t>
            </a:r>
            <a:endParaRPr lang="en-US" dirty="0" smtClean="0"/>
          </a:p>
          <a:p>
            <a:r>
              <a:rPr lang="en-US" dirty="0" smtClean="0"/>
              <a:t>European </a:t>
            </a:r>
            <a:r>
              <a:rPr lang="en-US" dirty="0"/>
              <a:t>travelers thought India's rulers lived in greater luxury than their European kings. India's cities, such as Agra and Delhi, were filled with beautiful buildings and monuments. The Mughal cities seemed much larger than any in Europe</a:t>
            </a:r>
            <a:r>
              <a:rPr lang="en-US" dirty="0" smtClean="0"/>
              <a:t>.</a:t>
            </a:r>
          </a:p>
          <a:p>
            <a:endParaRPr lang="en-US" dirty="0"/>
          </a:p>
        </p:txBody>
      </p:sp>
      <p:pic>
        <p:nvPicPr>
          <p:cNvPr id="2050" name="Picture 2" descr="http://clothingindian.com/images/Indian_jewellery_pln13506cic.jpg"/>
          <p:cNvPicPr>
            <a:picLocks noChangeAspect="1" noChangeArrowheads="1"/>
          </p:cNvPicPr>
          <p:nvPr/>
        </p:nvPicPr>
        <p:blipFill rotWithShape="1">
          <a:blip r:embed="rId2">
            <a:extLst>
              <a:ext uri="{28A0092B-C50C-407E-A947-70E740481C1C}">
                <a14:useLocalDpi xmlns:a14="http://schemas.microsoft.com/office/drawing/2010/main" val="0"/>
              </a:ext>
            </a:extLst>
          </a:blip>
          <a:srcRect t="7883" b="4953"/>
          <a:stretch/>
        </p:blipFill>
        <p:spPr bwMode="auto">
          <a:xfrm>
            <a:off x="103567" y="1790163"/>
            <a:ext cx="2884331" cy="311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ashionwinsum.com/wp-content/uploads/2014/04/stylish-and-beautiful-indian-kundan-jewel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129" y="4285275"/>
            <a:ext cx="2915358" cy="239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4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Shah Jahan</a:t>
            </a:r>
            <a:endParaRPr lang="en-US" dirty="0"/>
          </a:p>
        </p:txBody>
      </p:sp>
      <p:sp>
        <p:nvSpPr>
          <p:cNvPr id="3" name="Content Placeholder 2"/>
          <p:cNvSpPr>
            <a:spLocks noGrp="1"/>
          </p:cNvSpPr>
          <p:nvPr>
            <p:ph idx="1"/>
          </p:nvPr>
        </p:nvSpPr>
        <p:spPr>
          <a:xfrm>
            <a:off x="204152" y="2093976"/>
            <a:ext cx="6698924" cy="4764024"/>
          </a:xfrm>
        </p:spPr>
        <p:txBody>
          <a:bodyPr>
            <a:normAutofit lnSpcReduction="10000"/>
          </a:bodyPr>
          <a:lstStyle/>
          <a:p>
            <a:r>
              <a:rPr lang="en-US" dirty="0"/>
              <a:t>The Mughal Empire was at its height during the reign of Shah Jahan.</a:t>
            </a:r>
          </a:p>
          <a:p>
            <a:r>
              <a:rPr lang="en-US" dirty="0" smtClean="0"/>
              <a:t>1628-1658</a:t>
            </a:r>
          </a:p>
          <a:p>
            <a:r>
              <a:rPr lang="en-US" dirty="0" smtClean="0"/>
              <a:t>Best known for building the </a:t>
            </a:r>
            <a:r>
              <a:rPr lang="en-US" dirty="0" err="1" smtClean="0"/>
              <a:t>Taj</a:t>
            </a:r>
            <a:r>
              <a:rPr lang="en-US" dirty="0" smtClean="0"/>
              <a:t> </a:t>
            </a:r>
            <a:r>
              <a:rPr lang="en-US" dirty="0" err="1" smtClean="0"/>
              <a:t>Mahal</a:t>
            </a:r>
            <a:r>
              <a:rPr lang="en-US" dirty="0" smtClean="0"/>
              <a:t>.</a:t>
            </a:r>
          </a:p>
          <a:p>
            <a:pPr marL="685800" lvl="2">
              <a:spcBef>
                <a:spcPts val="1000"/>
              </a:spcBef>
            </a:pPr>
            <a:r>
              <a:rPr lang="en-US" dirty="0"/>
              <a:t>A tomb for his wife </a:t>
            </a:r>
            <a:r>
              <a:rPr lang="en-US" dirty="0" err="1"/>
              <a:t>Mumtaz</a:t>
            </a:r>
            <a:r>
              <a:rPr lang="en-US" dirty="0"/>
              <a:t> </a:t>
            </a:r>
            <a:r>
              <a:rPr lang="en-US" dirty="0" err="1"/>
              <a:t>Mahal</a:t>
            </a:r>
            <a:r>
              <a:rPr lang="en-US" dirty="0"/>
              <a:t>. </a:t>
            </a:r>
            <a:endParaRPr lang="en-US" dirty="0" smtClean="0"/>
          </a:p>
          <a:p>
            <a:r>
              <a:rPr lang="en-US" dirty="0"/>
              <a:t>In his 30 year reign, Shah Jahan:</a:t>
            </a:r>
          </a:p>
          <a:p>
            <a:pPr lvl="1"/>
            <a:r>
              <a:rPr lang="en-US" dirty="0"/>
              <a:t>Moved the capital to Delhi.</a:t>
            </a:r>
          </a:p>
          <a:p>
            <a:pPr lvl="1"/>
            <a:r>
              <a:rPr lang="en-US" dirty="0"/>
              <a:t>Expanded the empire.</a:t>
            </a:r>
          </a:p>
          <a:p>
            <a:pPr lvl="1"/>
            <a:r>
              <a:rPr lang="en-US" dirty="0"/>
              <a:t>Put down several rebellions</a:t>
            </a:r>
            <a:r>
              <a:rPr lang="en-US" dirty="0" smtClean="0"/>
              <a:t>.</a:t>
            </a:r>
          </a:p>
          <a:p>
            <a:r>
              <a:rPr lang="en-US" dirty="0" smtClean="0"/>
              <a:t>The Mughals were also engaged in military campaigns against Persia. </a:t>
            </a:r>
          </a:p>
          <a:p>
            <a:pPr lvl="1"/>
            <a:r>
              <a:rPr lang="en-US" dirty="0" smtClean="0"/>
              <a:t>Their huge armies were very expensive to maintain. </a:t>
            </a:r>
          </a:p>
          <a:p>
            <a:pPr lvl="1"/>
            <a:r>
              <a:rPr lang="en-US" dirty="0" smtClean="0"/>
              <a:t>To meet his expenses, Shah Jahan increased taxes. </a:t>
            </a:r>
          </a:p>
          <a:p>
            <a:pPr lvl="1"/>
            <a:r>
              <a:rPr lang="en-US" dirty="0" smtClean="0"/>
              <a:t>Many people suffered under this terrible burden.</a:t>
            </a:r>
          </a:p>
          <a:p>
            <a:pPr lvl="1"/>
            <a:endParaRPr lang="en-US" dirty="0"/>
          </a:p>
        </p:txBody>
      </p:sp>
      <p:pic>
        <p:nvPicPr>
          <p:cNvPr id="2050" name="Picture 2" descr="http://upload.wikimedia.org/wikipedia/commons/c/c8/Taj_Mahal_in_March_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228" y="2248765"/>
            <a:ext cx="4985927" cy="410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4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Aurangzeb</a:t>
            </a:r>
            <a:endParaRPr lang="en-US" dirty="0"/>
          </a:p>
        </p:txBody>
      </p:sp>
      <p:sp>
        <p:nvSpPr>
          <p:cNvPr id="3" name="Content Placeholder 2"/>
          <p:cNvSpPr>
            <a:spLocks noGrp="1"/>
          </p:cNvSpPr>
          <p:nvPr>
            <p:ph idx="1"/>
          </p:nvPr>
        </p:nvSpPr>
        <p:spPr>
          <a:xfrm>
            <a:off x="785612" y="2121408"/>
            <a:ext cx="6246254" cy="4050792"/>
          </a:xfrm>
        </p:spPr>
        <p:txBody>
          <a:bodyPr/>
          <a:lstStyle/>
          <a:p>
            <a:r>
              <a:rPr lang="en-US" dirty="0" smtClean="0"/>
              <a:t>Son of Shah </a:t>
            </a:r>
            <a:r>
              <a:rPr lang="en-US" dirty="0" err="1" smtClean="0"/>
              <a:t>Jahan</a:t>
            </a:r>
            <a:r>
              <a:rPr lang="en-US" dirty="0" smtClean="0"/>
              <a:t>.</a:t>
            </a:r>
          </a:p>
          <a:p>
            <a:r>
              <a:rPr lang="en-US" dirty="0" smtClean="0"/>
              <a:t>Killed his brother, imprisoned his father, and proclaimed himself emperor.  </a:t>
            </a:r>
          </a:p>
          <a:p>
            <a:r>
              <a:rPr lang="en-US" dirty="0" smtClean="0"/>
              <a:t>Devout Sunni Muslim and persecuted all other faiths in the empire.</a:t>
            </a:r>
          </a:p>
          <a:p>
            <a:pPr lvl="1"/>
            <a:r>
              <a:rPr lang="en-US" dirty="0" smtClean="0"/>
              <a:t>Restored the tax on non-Muslims.</a:t>
            </a:r>
          </a:p>
          <a:p>
            <a:pPr lvl="1"/>
            <a:r>
              <a:rPr lang="en-US" dirty="0" smtClean="0"/>
              <a:t>Insisted on strict following of Sharia law.</a:t>
            </a:r>
          </a:p>
          <a:p>
            <a:pPr lvl="1"/>
            <a:r>
              <a:rPr lang="en-US" dirty="0" smtClean="0"/>
              <a:t>Destroyed Hindu temples</a:t>
            </a:r>
          </a:p>
          <a:p>
            <a:pPr lvl="1"/>
            <a:r>
              <a:rPr lang="en-US" dirty="0" smtClean="0"/>
              <a:t>Made dancing and drinking illegal.</a:t>
            </a:r>
          </a:p>
          <a:p>
            <a:pPr lvl="1"/>
            <a:r>
              <a:rPr lang="en-US" dirty="0" smtClean="0"/>
              <a:t>Put down a riot over religion with elephants.</a:t>
            </a:r>
          </a:p>
          <a:p>
            <a:r>
              <a:rPr lang="en-US" dirty="0" smtClean="0"/>
              <a:t>Mughal empire weakens after this time.</a:t>
            </a:r>
            <a:endParaRPr lang="en-US" dirty="0"/>
          </a:p>
        </p:txBody>
      </p:sp>
      <p:pic>
        <p:nvPicPr>
          <p:cNvPr id="1026" name="Picture 2" descr="http://4.bp.blogspot.com/-0Y-5AkG4F7E/UWpBwOgzykI/AAAAAAAAAEk/pCVkmFC98E0/s1600/Aurangz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656" y="1496687"/>
            <a:ext cx="3484854" cy="467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962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Sikhism</a:t>
            </a:r>
            <a:endParaRPr lang="en-US" dirty="0"/>
          </a:p>
        </p:txBody>
      </p:sp>
      <p:sp>
        <p:nvSpPr>
          <p:cNvPr id="3" name="Content Placeholder 2"/>
          <p:cNvSpPr>
            <a:spLocks noGrp="1"/>
          </p:cNvSpPr>
          <p:nvPr>
            <p:ph idx="1"/>
          </p:nvPr>
        </p:nvSpPr>
        <p:spPr>
          <a:xfrm>
            <a:off x="361510" y="2093975"/>
            <a:ext cx="6245352" cy="4551523"/>
          </a:xfrm>
        </p:spPr>
        <p:txBody>
          <a:bodyPr>
            <a:normAutofit lnSpcReduction="10000"/>
          </a:bodyPr>
          <a:lstStyle/>
          <a:p>
            <a:r>
              <a:rPr lang="en-US" dirty="0" smtClean="0"/>
              <a:t>Under </a:t>
            </a:r>
            <a:r>
              <a:rPr lang="en-US" dirty="0"/>
              <a:t>the Mughals, a blending of Hindu and Muslim cultures occurred. </a:t>
            </a:r>
            <a:endParaRPr lang="en-US" dirty="0" smtClean="0"/>
          </a:p>
          <a:p>
            <a:r>
              <a:rPr lang="en-US" dirty="0" smtClean="0"/>
              <a:t>In </a:t>
            </a:r>
            <a:r>
              <a:rPr lang="en-US" dirty="0"/>
              <a:t>the 1500s an Indian mystic named Nanak tried to unite the Hindu and Muslim religions. </a:t>
            </a:r>
            <a:endParaRPr lang="en-US" dirty="0" smtClean="0"/>
          </a:p>
          <a:p>
            <a:r>
              <a:rPr lang="en-US" dirty="0" smtClean="0"/>
              <a:t>Out </a:t>
            </a:r>
            <a:r>
              <a:rPr lang="en-US" dirty="0"/>
              <a:t>of Nanak's teaching arose a new religion—the </a:t>
            </a:r>
            <a:r>
              <a:rPr lang="en-US" b="1" u="sng" dirty="0" smtClean="0"/>
              <a:t>Sikh</a:t>
            </a:r>
            <a:r>
              <a:rPr lang="en-US" dirty="0" smtClean="0"/>
              <a:t> </a:t>
            </a:r>
            <a:r>
              <a:rPr lang="en-US" dirty="0"/>
              <a:t>faith. </a:t>
            </a:r>
            <a:endParaRPr lang="en-US" dirty="0" smtClean="0"/>
          </a:p>
          <a:p>
            <a:r>
              <a:rPr lang="en-US" dirty="0" smtClean="0"/>
              <a:t>This </a:t>
            </a:r>
            <a:r>
              <a:rPr lang="en-US" dirty="0"/>
              <a:t>faith called for devotion to one God, a lack of idols, and a less rigid social system. </a:t>
            </a:r>
            <a:endParaRPr lang="en-US" dirty="0" smtClean="0"/>
          </a:p>
          <a:p>
            <a:r>
              <a:rPr lang="en-US" dirty="0" smtClean="0"/>
              <a:t>This faith is the fifth largest religion in the world.</a:t>
            </a:r>
          </a:p>
          <a:p>
            <a:endParaRPr lang="en-US" dirty="0"/>
          </a:p>
          <a:p>
            <a:r>
              <a:rPr lang="en-US" dirty="0" smtClean="0"/>
              <a:t>As we watch the video, fill in the definitions as we go.  Be prepared to discuss</a:t>
            </a:r>
            <a:r>
              <a:rPr lang="en-US" dirty="0" smtClean="0"/>
              <a:t>.</a:t>
            </a:r>
          </a:p>
          <a:p>
            <a:r>
              <a:rPr lang="en-US" dirty="0"/>
              <a:t>http://www.youtube.com/watch?v=9FUp87aYclY</a:t>
            </a:r>
            <a:endParaRPr lang="en-US" dirty="0" smtClean="0"/>
          </a:p>
        </p:txBody>
      </p:sp>
      <p:pic>
        <p:nvPicPr>
          <p:cNvPr id="3074" name="Picture 2" descr="http://www.unc.edu/depts/diplomat/archives_roll/2002_01-03/chester_partition/punjab_wdeta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93976"/>
            <a:ext cx="4638908" cy="331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27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Wood Type</Template>
  <TotalTime>1279</TotalTime>
  <Words>551</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Georgia</vt:lpstr>
      <vt:lpstr>Trebuchet MS</vt:lpstr>
      <vt:lpstr>Wingdings</vt:lpstr>
      <vt:lpstr>Wood Type</vt:lpstr>
      <vt:lpstr>Mughal Empire</vt:lpstr>
      <vt:lpstr>Where is the Mughal empire?</vt:lpstr>
      <vt:lpstr>Beginning of the Mughal Empire</vt:lpstr>
      <vt:lpstr>Babur</vt:lpstr>
      <vt:lpstr>Akbar</vt:lpstr>
      <vt:lpstr>Economy and Trade</vt:lpstr>
      <vt:lpstr>Shah Jahan</vt:lpstr>
      <vt:lpstr>Aurangzeb</vt:lpstr>
      <vt:lpstr>Sikhism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Mughal empire in India</dc:title>
  <dc:creator>Karlie Leonelli</dc:creator>
  <cp:lastModifiedBy>Leonelli, Karlie</cp:lastModifiedBy>
  <cp:revision>32</cp:revision>
  <dcterms:created xsi:type="dcterms:W3CDTF">2013-07-09T19:18:47Z</dcterms:created>
  <dcterms:modified xsi:type="dcterms:W3CDTF">2014-10-24T19:28:05Z</dcterms:modified>
</cp:coreProperties>
</file>