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4" r:id="rId4"/>
    <p:sldId id="261" r:id="rId5"/>
    <p:sldId id="262" r:id="rId6"/>
    <p:sldId id="267" r:id="rId7"/>
    <p:sldId id="277" r:id="rId8"/>
    <p:sldId id="275" r:id="rId9"/>
    <p:sldId id="278" r:id="rId10"/>
    <p:sldId id="26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6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5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2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0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6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11F5C-414C-47D6-95C6-52A851EBB91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5B7F46-F6A7-4BC8-B5F5-CB1A2C0EC3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80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0051" y="4172755"/>
            <a:ext cx="10310631" cy="282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07" y="758952"/>
            <a:ext cx="10550373" cy="2100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Origins of 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307" y="3168203"/>
            <a:ext cx="10553144" cy="2975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SWBAT: explain why the industrial revolution occurred in Great Britain.</a:t>
            </a:r>
          </a:p>
          <a:p>
            <a:endParaRPr lang="en-US" dirty="0" smtClean="0"/>
          </a:p>
          <a:p>
            <a:r>
              <a:rPr lang="en-US" dirty="0" smtClean="0"/>
              <a:t>Homework: vocab. </a:t>
            </a:r>
          </a:p>
          <a:p>
            <a:endParaRPr lang="en-US" dirty="0" smtClean="0"/>
          </a:p>
          <a:p>
            <a:r>
              <a:rPr lang="en-US" dirty="0" smtClean="0"/>
              <a:t>Do Now: Find a partner sitting next to you.  Interview them using the questions you picked up from the back of the room.  Do Part II on your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7" y="342923"/>
            <a:ext cx="406241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Birth of a New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93" y="2859848"/>
            <a:ext cx="4107287" cy="3381509"/>
          </a:xfrm>
        </p:spPr>
        <p:txBody>
          <a:bodyPr/>
          <a:lstStyle/>
          <a:p>
            <a:r>
              <a:rPr lang="en-US" i="1" dirty="0" smtClean="0"/>
              <a:t>The Fighting </a:t>
            </a:r>
            <a:r>
              <a:rPr lang="en-US" i="1" dirty="0" err="1" smtClean="0"/>
              <a:t>Temeraire</a:t>
            </a:r>
            <a:r>
              <a:rPr lang="en-US" i="1" dirty="0" smtClean="0"/>
              <a:t> tugged to her last berth to be broken up</a:t>
            </a:r>
            <a:endParaRPr lang="en-US" dirty="0"/>
          </a:p>
          <a:p>
            <a:r>
              <a:rPr lang="en-US" dirty="0" smtClean="0"/>
              <a:t>J. M. W. Turner, 1838</a:t>
            </a:r>
            <a:endParaRPr lang="en-US" dirty="0"/>
          </a:p>
        </p:txBody>
      </p:sp>
      <p:pic>
        <p:nvPicPr>
          <p:cNvPr id="7" name="Picture 4" descr="http://upload.wikimedia.org/wikipedia/commons/9/94/Turner%2C_J._M._W._-_The_Fighting_T%C3%A9m%C3%A9raire_tugged_to_her_last_Berth_to_be_brok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80" y="542612"/>
            <a:ext cx="7664853" cy="56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on the vocab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051796"/>
            <a:ext cx="7042168" cy="4023360"/>
          </a:xfrm>
        </p:spPr>
        <p:txBody>
          <a:bodyPr/>
          <a:lstStyle/>
          <a:p>
            <a:r>
              <a:rPr lang="en-US" dirty="0"/>
              <a:t>Before the </a:t>
            </a:r>
            <a:r>
              <a:rPr lang="en-US" dirty="0" smtClean="0"/>
              <a:t>1600s: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European villagers worked their own plots of land in order to grow food for their families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used common public lands for grazing animals such as sheep and cattle.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1500s and 1600s common lands in England began to be </a:t>
            </a:r>
            <a:r>
              <a:rPr lang="en-US" dirty="0" smtClean="0"/>
              <a:t>fenced off </a:t>
            </a:r>
            <a:r>
              <a:rPr lang="en-US" dirty="0"/>
              <a:t>into individual plots.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same time, smaller landholdings were being combined into more efficient, larger holdings. </a:t>
            </a:r>
            <a:endParaRPr lang="en-US" dirty="0" smtClean="0"/>
          </a:p>
          <a:p>
            <a:pPr lvl="1"/>
            <a:r>
              <a:rPr lang="en-US" dirty="0" smtClean="0"/>
              <a:t>This is called the </a:t>
            </a:r>
            <a:r>
              <a:rPr lang="en-US" b="1" dirty="0">
                <a:solidFill>
                  <a:schemeClr val="accent1"/>
                </a:solidFill>
              </a:rPr>
              <a:t>enclosure </a:t>
            </a:r>
            <a:r>
              <a:rPr lang="en-US" b="1" dirty="0" smtClean="0">
                <a:solidFill>
                  <a:schemeClr val="accent1"/>
                </a:solidFill>
              </a:rPr>
              <a:t>movement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Wealthy </a:t>
            </a:r>
            <a:r>
              <a:rPr lang="en-US" dirty="0"/>
              <a:t>landholders benefited from this movement, while many small landowners lost their lands and their traditional livelihood.</a:t>
            </a:r>
          </a:p>
        </p:txBody>
      </p:sp>
      <p:pic>
        <p:nvPicPr>
          <p:cNvPr id="1028" name="Picture 4" descr="http://westmeath.freeadsinireland.com/content/visitor/images/201009/f20100927213208-irish-farm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65" y="2313752"/>
            <a:ext cx="4674002" cy="34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Enclosure Movement’s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2026038"/>
            <a:ext cx="11526591" cy="4023360"/>
          </a:xfrm>
        </p:spPr>
        <p:txBody>
          <a:bodyPr>
            <a:noAutofit/>
          </a:bodyPr>
          <a:lstStyle/>
          <a:p>
            <a:r>
              <a:rPr lang="en-US" sz="2800" dirty="0"/>
              <a:t>The enclosure movement had several effects. </a:t>
            </a:r>
            <a:endParaRPr lang="en-US" sz="2800" dirty="0" smtClean="0"/>
          </a:p>
          <a:p>
            <a:pPr lvl="1"/>
            <a:r>
              <a:rPr lang="en-US" sz="2400" dirty="0" smtClean="0"/>
              <a:t>Former </a:t>
            </a:r>
            <a:r>
              <a:rPr lang="en-US" sz="2400" dirty="0"/>
              <a:t>small-plot owners were forced to become tenant farmers or move to the cities. </a:t>
            </a:r>
            <a:endParaRPr lang="en-US" sz="2400" dirty="0" smtClean="0"/>
          </a:p>
          <a:p>
            <a:pPr lvl="1"/>
            <a:r>
              <a:rPr lang="en-US" sz="2400" dirty="0" smtClean="0"/>
              <a:t>Also</a:t>
            </a:r>
            <a:r>
              <a:rPr lang="en-US" sz="2400" dirty="0"/>
              <a:t>, with the common lands vanishing, farmers no longer had to get permission from other villagers to try new farming </a:t>
            </a:r>
            <a:r>
              <a:rPr lang="en-US" sz="2400" dirty="0" smtClean="0"/>
              <a:t>methods, which led to new inventions and methods. </a:t>
            </a:r>
          </a:p>
          <a:p>
            <a:pPr lvl="2"/>
            <a:r>
              <a:rPr lang="en-US" sz="1800" dirty="0" smtClean="0"/>
              <a:t>I.e. seed </a:t>
            </a:r>
            <a:r>
              <a:rPr lang="en-US" sz="1800" dirty="0"/>
              <a:t>drill that made it possible to plant seeds in straight </a:t>
            </a:r>
            <a:r>
              <a:rPr lang="en-US" sz="1800" dirty="0" smtClean="0"/>
              <a:t>rows and crop rotation</a:t>
            </a:r>
            <a:r>
              <a:rPr lang="en-US" sz="1800" dirty="0"/>
              <a:t>.</a:t>
            </a:r>
          </a:p>
          <a:p>
            <a:r>
              <a:rPr lang="en-US" sz="2800" dirty="0"/>
              <a:t>Some of these improvements were very expensive. Only wealthy farmers could afford them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i="1" dirty="0" smtClean="0">
                <a:solidFill>
                  <a:schemeClr val="accent1"/>
                </a:solidFill>
              </a:rPr>
              <a:t>By the 1800s many farm workers, replaced by machines and forced off the land, were moving to the cities. They formed a huge labor force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4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8" y="233800"/>
            <a:ext cx="10058400" cy="1450757"/>
          </a:xfrm>
        </p:spPr>
        <p:txBody>
          <a:bodyPr/>
          <a:lstStyle/>
          <a:p>
            <a:r>
              <a:rPr lang="en-US" dirty="0" smtClean="0"/>
              <a:t>What is the </a:t>
            </a:r>
            <a:br>
              <a:rPr lang="en-US" dirty="0" smtClean="0"/>
            </a:br>
            <a:r>
              <a:rPr lang="en-US" dirty="0" smtClean="0"/>
              <a:t>Industrial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72" y="2046104"/>
            <a:ext cx="6282314" cy="4023360"/>
          </a:xfrm>
        </p:spPr>
        <p:txBody>
          <a:bodyPr>
            <a:noAutofit/>
          </a:bodyPr>
          <a:lstStyle/>
          <a:p>
            <a:r>
              <a:rPr lang="en-US" sz="2400" dirty="0"/>
              <a:t>An era of rapid industrial development known as the Industrial Revolution followed the Agricultural Revolution. </a:t>
            </a:r>
          </a:p>
          <a:p>
            <a:pPr lvl="1"/>
            <a:r>
              <a:rPr lang="en-US" sz="2000" dirty="0" smtClean="0"/>
              <a:t>1760-1840.</a:t>
            </a:r>
          </a:p>
          <a:p>
            <a:r>
              <a:rPr lang="en-US" sz="2400" dirty="0" smtClean="0"/>
              <a:t>Started in Great Britain which had a favorable combination of needed factors- land, labor, and capital.</a:t>
            </a:r>
          </a:p>
          <a:p>
            <a:pPr lvl="1"/>
            <a:r>
              <a:rPr lang="en-US" sz="2000" dirty="0" smtClean="0"/>
              <a:t>These 3 are known as the </a:t>
            </a:r>
            <a:r>
              <a:rPr lang="en-US" sz="2000" b="1" dirty="0" smtClean="0">
                <a:solidFill>
                  <a:schemeClr val="accent1"/>
                </a:solidFill>
              </a:rPr>
              <a:t>factors of production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What are some things you notice about GB geographically that might lend itself to starting a new, industrial era?</a:t>
            </a:r>
            <a:endParaRPr lang="en-US" sz="2400" dirty="0"/>
          </a:p>
        </p:txBody>
      </p:sp>
      <p:pic>
        <p:nvPicPr>
          <p:cNvPr id="4" name="Picture 2" descr="http://i.infoplease.com/images/m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19" y="526746"/>
            <a:ext cx="4944459" cy="59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Great Britain?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Land: natural resources.</a:t>
            </a:r>
          </a:p>
          <a:p>
            <a:pPr lvl="1"/>
            <a:r>
              <a:rPr lang="en-US" sz="2400" dirty="0" smtClean="0"/>
              <a:t>GB has a rich supply of coal and iron ore, waterways.</a:t>
            </a:r>
          </a:p>
          <a:p>
            <a:r>
              <a:rPr lang="en-US" sz="2800" dirty="0" smtClean="0"/>
              <a:t>Labor: workers.</a:t>
            </a:r>
          </a:p>
          <a:p>
            <a:pPr lvl="1"/>
            <a:r>
              <a:rPr lang="en-US" sz="2400" dirty="0" smtClean="0"/>
              <a:t>GB had a population boom during the Industrial Revolution and migration to urban centers made finding workers easy.</a:t>
            </a:r>
          </a:p>
          <a:p>
            <a:r>
              <a:rPr lang="en-US" sz="2800" dirty="0" smtClean="0"/>
              <a:t>Capital: tools, machinery, equipment, and inventory used in production.  Also means money.</a:t>
            </a:r>
          </a:p>
          <a:p>
            <a:pPr lvl="1"/>
            <a:r>
              <a:rPr lang="en-US" sz="2400" dirty="0" smtClean="0"/>
              <a:t>GB had people with the means to purchase these things and invest in business.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82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and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027677"/>
            <a:ext cx="6503832" cy="4023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Industrial Revolution could not have existed had it not been for new technology that allowed for factories with mass production capabilities to exist.</a:t>
            </a:r>
          </a:p>
          <a:p>
            <a:r>
              <a:rPr lang="en-US" sz="2400" dirty="0"/>
              <a:t>Prior to the 1700s, it would take people days to spin thread and make clothes.  </a:t>
            </a:r>
            <a:endParaRPr lang="en-US" sz="2400" dirty="0" smtClean="0"/>
          </a:p>
          <a:p>
            <a:r>
              <a:rPr lang="en-US" sz="2400" dirty="0" smtClean="0"/>
              <a:t>Automatic </a:t>
            </a:r>
            <a:r>
              <a:rPr lang="en-US" sz="2400" dirty="0"/>
              <a:t>machinery aka </a:t>
            </a:r>
            <a:r>
              <a:rPr lang="en-US" sz="2400" b="1" dirty="0">
                <a:solidFill>
                  <a:schemeClr val="accent4"/>
                </a:solidFill>
              </a:rPr>
              <a:t>mechanization</a:t>
            </a:r>
            <a:r>
              <a:rPr lang="en-US" sz="2400" dirty="0"/>
              <a:t> allowed machines to do all the work with record breaking timing.</a:t>
            </a:r>
          </a:p>
          <a:p>
            <a:pPr lvl="1"/>
            <a:r>
              <a:rPr lang="en-US" sz="2000" dirty="0"/>
              <a:t>Mechanized loom, spinning jenny, and cotton gin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</p:txBody>
      </p:sp>
      <p:pic>
        <p:nvPicPr>
          <p:cNvPr id="1026" name="Picture 2" descr="http://www.library.gatech.edu/gtbuildings/images/buildings/gtanno190001-7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3" y="2243894"/>
            <a:ext cx="52387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inventions, more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2077554"/>
            <a:ext cx="6349284" cy="4023360"/>
          </a:xfrm>
        </p:spPr>
        <p:txBody>
          <a:bodyPr>
            <a:noAutofit/>
          </a:bodyPr>
          <a:lstStyle/>
          <a:p>
            <a:r>
              <a:rPr lang="en-US" sz="2800" dirty="0"/>
              <a:t>Getting goods to market could also be time consuming and costly.</a:t>
            </a:r>
          </a:p>
          <a:p>
            <a:pPr lvl="1"/>
            <a:r>
              <a:rPr lang="en-US" sz="2400" dirty="0"/>
              <a:t>The invention of the steam engine was used to speed transportation, both on land and water. </a:t>
            </a:r>
          </a:p>
          <a:p>
            <a:pPr lvl="1"/>
            <a:r>
              <a:rPr lang="en-US" sz="2400" dirty="0"/>
              <a:t>In about 1814 English engineer George Stephenson perfected a steam locomotive that ran on rails. </a:t>
            </a:r>
          </a:p>
          <a:p>
            <a:pPr lvl="2"/>
            <a:r>
              <a:rPr lang="en-US" sz="1800" dirty="0"/>
              <a:t>Railways soon were being built all over the world. </a:t>
            </a:r>
          </a:p>
          <a:p>
            <a:pPr lvl="1"/>
            <a:r>
              <a:rPr lang="en-US" sz="2400" dirty="0"/>
              <a:t>American engineer Robert Fulton was the first to build a profitable steamboat allowing faster transportation on rivers.</a:t>
            </a:r>
          </a:p>
          <a:p>
            <a:endParaRPr lang="en-US" sz="2400" dirty="0"/>
          </a:p>
        </p:txBody>
      </p:sp>
      <p:pic>
        <p:nvPicPr>
          <p:cNvPr id="2050" name="Picture 2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67" y="2366751"/>
            <a:ext cx="48672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Inventions and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05" y="1961644"/>
            <a:ext cx="6642923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effects of mechanization would have a profound effect on the garment industry.</a:t>
            </a:r>
          </a:p>
          <a:p>
            <a:r>
              <a:rPr lang="en-US" dirty="0" smtClean="0"/>
              <a:t>As </a:t>
            </a:r>
            <a:r>
              <a:rPr lang="en-US" dirty="0"/>
              <a:t>supply increased, the price of cotton cloth went down. As a result, demand increased and so did the need for more raw cotton.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it came from the southern United </a:t>
            </a:r>
            <a:r>
              <a:rPr lang="en-US" dirty="0" smtClean="0"/>
              <a:t>States, making it the </a:t>
            </a:r>
            <a:r>
              <a:rPr lang="en-US" dirty="0"/>
              <a:t>cotton-producing center of the world.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production soared, so did the profits made by using slave labor to plant and pick cotton.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otton </a:t>
            </a:r>
            <a:r>
              <a:rPr lang="en-US" dirty="0"/>
              <a:t>gin had the unintended side effect of helping to expand slavery in the United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Additionally, as </a:t>
            </a:r>
            <a:r>
              <a:rPr lang="en-US" dirty="0"/>
              <a:t>a result of mechanization, </a:t>
            </a:r>
            <a:r>
              <a:rPr lang="en-US" i="1" dirty="0">
                <a:solidFill>
                  <a:schemeClr val="accent1"/>
                </a:solidFill>
              </a:rPr>
              <a:t>new factories sprang up all over England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davidmcelroy.org/wp-content/uploads/2012/04/Slaves-picking-co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92" y="2296923"/>
            <a:ext cx="43719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01300" cy="1450757"/>
          </a:xfrm>
        </p:spPr>
        <p:txBody>
          <a:bodyPr/>
          <a:lstStyle/>
          <a:p>
            <a:r>
              <a:rPr lang="en-US" smtClean="0"/>
              <a:t>The Industrial Revolution outside of Britain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099" y="1974522"/>
            <a:ext cx="9695215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Industrial Revolution was slow to pick up outside of Britain.</a:t>
            </a:r>
          </a:p>
          <a:p>
            <a:pPr lvl="1"/>
            <a:r>
              <a:rPr lang="en-US" sz="2400" dirty="0" smtClean="0"/>
              <a:t>I.e. France was in the middle of the French Revolution, Napoleon, and then the reestablishment of the monarchy. </a:t>
            </a:r>
          </a:p>
          <a:p>
            <a:pPr lvl="1"/>
            <a:r>
              <a:rPr lang="en-US" sz="2400" dirty="0" smtClean="0"/>
              <a:t>Belgium and Prussia would make attempts at industrializing, but would not become as successful.</a:t>
            </a:r>
          </a:p>
          <a:p>
            <a:r>
              <a:rPr lang="en-US" sz="2800" dirty="0" smtClean="0"/>
              <a:t>The only other country that could have posed a threat to Britain’s monopoly was the United States.</a:t>
            </a:r>
          </a:p>
          <a:p>
            <a:pPr lvl="1"/>
            <a:r>
              <a:rPr lang="en-US" sz="2400" dirty="0" smtClean="0"/>
              <a:t>To prevent this, GB forbade </a:t>
            </a:r>
            <a:r>
              <a:rPr lang="en-US" sz="2400" dirty="0"/>
              <a:t>engineers, mechanics, and toolmakers from leaving the </a:t>
            </a:r>
            <a:r>
              <a:rPr lang="en-US" sz="2400" dirty="0" smtClean="0"/>
              <a:t>country.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4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4623</TotalTime>
  <Words>814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Origins of the Industrial Revolution</vt:lpstr>
      <vt:lpstr>Before the Industrial Revolution</vt:lpstr>
      <vt:lpstr>The Enclosure Movement’s Effect</vt:lpstr>
      <vt:lpstr>What is the  Industrial Revolution?</vt:lpstr>
      <vt:lpstr>Why Great Britain?</vt:lpstr>
      <vt:lpstr>Inventions and Innovations</vt:lpstr>
      <vt:lpstr>More inventions, more innovations</vt:lpstr>
      <vt:lpstr>Effects of Inventions and Innovations</vt:lpstr>
      <vt:lpstr>The Industrial Revolution outside of Britain</vt:lpstr>
      <vt:lpstr>The Birth of a New Age</vt:lpstr>
      <vt:lpstr>Start on the vocab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Industrial Revolution</dc:title>
  <dc:creator>Karlie Leonelli</dc:creator>
  <cp:lastModifiedBy>Karlie Leonelli</cp:lastModifiedBy>
  <cp:revision>40</cp:revision>
  <dcterms:created xsi:type="dcterms:W3CDTF">2014-01-18T17:58:57Z</dcterms:created>
  <dcterms:modified xsi:type="dcterms:W3CDTF">2015-01-05T00:37:48Z</dcterms:modified>
</cp:coreProperties>
</file>