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67" r:id="rId7"/>
    <p:sldId id="266" r:id="rId8"/>
    <p:sldId id="261" r:id="rId9"/>
    <p:sldId id="262" r:id="rId10"/>
    <p:sldId id="265" r:id="rId11"/>
    <p:sldId id="263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66392"/>
            <a:ext cx="8825658" cy="1918475"/>
          </a:xfrm>
        </p:spPr>
        <p:txBody>
          <a:bodyPr/>
          <a:lstStyle/>
          <a:p>
            <a:r>
              <a:rPr lang="en-US" sz="6600" dirty="0" smtClean="0"/>
              <a:t>Ottoman Empire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490175"/>
            <a:ext cx="9766330" cy="21486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SWBAT: explain the rise and fall of the Ottoman Empire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Homework: None.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Do Now: Jot down the similarities and differences between Islam and Christianity.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9" y="746168"/>
            <a:ext cx="7507648" cy="5474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99301" y="2434107"/>
            <a:ext cx="30007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Ottoman Social Structure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853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03500"/>
            <a:ext cx="10058400" cy="3416300"/>
          </a:xfrm>
        </p:spPr>
        <p:txBody>
          <a:bodyPr>
            <a:noAutofit/>
          </a:bodyPr>
          <a:lstStyle/>
          <a:p>
            <a:r>
              <a:rPr lang="en-US" sz="2400" dirty="0" err="1"/>
              <a:t>Süleyman</a:t>
            </a:r>
            <a:r>
              <a:rPr lang="en-US" sz="2400" dirty="0"/>
              <a:t> the Magnificent died in </a:t>
            </a:r>
            <a:r>
              <a:rPr lang="en-US" sz="2400" dirty="0" smtClean="0"/>
              <a:t>1566 and his </a:t>
            </a:r>
            <a:r>
              <a:rPr lang="en-US" sz="2400" dirty="0"/>
              <a:t>death marked the start of a slow decline of Ottoman </a:t>
            </a:r>
            <a:r>
              <a:rPr lang="en-US" sz="2400" dirty="0" smtClean="0"/>
              <a:t>power. </a:t>
            </a:r>
          </a:p>
          <a:p>
            <a:r>
              <a:rPr lang="en-US" sz="2400" dirty="0" smtClean="0"/>
              <a:t>Why?</a:t>
            </a:r>
          </a:p>
          <a:p>
            <a:pPr lvl="1"/>
            <a:r>
              <a:rPr lang="en-US" sz="2000" dirty="0" smtClean="0"/>
              <a:t>European </a:t>
            </a:r>
            <a:r>
              <a:rPr lang="en-US" sz="2000" dirty="0"/>
              <a:t>states such as France, Spain, and Poland became </a:t>
            </a:r>
            <a:r>
              <a:rPr lang="en-US" sz="2000" dirty="0" smtClean="0"/>
              <a:t>stronger</a:t>
            </a:r>
            <a:r>
              <a:rPr lang="en-US" sz="2000" dirty="0"/>
              <a:t> </a:t>
            </a:r>
            <a:r>
              <a:rPr lang="en-US" sz="2000" dirty="0" smtClean="0"/>
              <a:t>as gold and silver from the New World flowed. </a:t>
            </a:r>
          </a:p>
          <a:p>
            <a:r>
              <a:rPr lang="en-US" sz="2400" dirty="0" smtClean="0"/>
              <a:t>The Ottoman army and navy also suffered from defeats. </a:t>
            </a:r>
          </a:p>
          <a:p>
            <a:pPr lvl="1"/>
            <a:r>
              <a:rPr lang="en-US" sz="2000" dirty="0" smtClean="0"/>
              <a:t>In 1571, Philip II of Spain led a European navy against the Ottomans and defeated the Turks at the Battle of Lepanto, near Greece. </a:t>
            </a:r>
          </a:p>
          <a:p>
            <a:pPr lvl="1"/>
            <a:r>
              <a:rPr lang="en-US" sz="2000" dirty="0" smtClean="0"/>
              <a:t>In 1683 troops led by the Polish king John III </a:t>
            </a:r>
            <a:r>
              <a:rPr lang="en-US" sz="2000" dirty="0" err="1" smtClean="0"/>
              <a:t>Sobieski</a:t>
            </a:r>
            <a:r>
              <a:rPr lang="en-US" sz="2000" dirty="0" smtClean="0"/>
              <a:t> again stopped the Turks outside Vienna.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87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2603499"/>
            <a:ext cx="5512157" cy="3964725"/>
          </a:xfrm>
        </p:spPr>
        <p:txBody>
          <a:bodyPr>
            <a:noAutofit/>
          </a:bodyPr>
          <a:lstStyle/>
          <a:p>
            <a:r>
              <a:rPr lang="en-US" sz="2000" dirty="0"/>
              <a:t>By the 1600s the Ottoman </a:t>
            </a:r>
            <a:r>
              <a:rPr lang="en-US" sz="2000" dirty="0" smtClean="0"/>
              <a:t>economy </a:t>
            </a:r>
            <a:r>
              <a:rPr lang="en-US" sz="2000" dirty="0"/>
              <a:t>faced real problems as well. </a:t>
            </a:r>
            <a:endParaRPr lang="en-US" sz="2000" dirty="0" smtClean="0"/>
          </a:p>
          <a:p>
            <a:r>
              <a:rPr lang="en-US" sz="2000" dirty="0" smtClean="0"/>
              <a:t>Biggest problem?</a:t>
            </a:r>
          </a:p>
          <a:p>
            <a:pPr lvl="1"/>
            <a:r>
              <a:rPr lang="en-US" sz="2000" dirty="0" smtClean="0"/>
              <a:t>The empire </a:t>
            </a:r>
            <a:r>
              <a:rPr lang="en-US" sz="2000" dirty="0"/>
              <a:t>lost control of the highly profitable silk and spice trades between Europe and Asia. </a:t>
            </a:r>
            <a:endParaRPr lang="en-US" sz="2000" dirty="0" smtClean="0"/>
          </a:p>
          <a:p>
            <a:pPr lvl="1"/>
            <a:r>
              <a:rPr lang="en-US" sz="2000" dirty="0" smtClean="0"/>
              <a:t>European exploration opened </a:t>
            </a:r>
            <a:r>
              <a:rPr lang="en-US" sz="2000" dirty="0"/>
              <a:t>new sea routes to Asia that bypassed the Turks and destroyed their trade monopoly. 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2050" name="Picture 2" descr="http://cdn2.gbtimes.com/cdn/farfuture/RP1kvj-nqt6fBK3CL0rEOZVBXdtt9ideeZy2yis1mC8/mtime:1387201833/sites/default/files/styles/1280_wide/public/2013/10/27/main_image_silkroad_image_by_radio86__0.jpg?itok=BgoQO_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02" y="2936383"/>
            <a:ext cx="6042008" cy="296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Europeans Advance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946" y="2745167"/>
            <a:ext cx="6439437" cy="3416300"/>
          </a:xfrm>
        </p:spPr>
        <p:txBody>
          <a:bodyPr>
            <a:noAutofit/>
          </a:bodyPr>
          <a:lstStyle/>
          <a:p>
            <a:r>
              <a:rPr lang="en-US" sz="2000" dirty="0"/>
              <a:t>Europeans also infringed upon Ottoman territory.</a:t>
            </a:r>
          </a:p>
          <a:p>
            <a:pPr lvl="1"/>
            <a:r>
              <a:rPr lang="en-US" sz="2000" dirty="0"/>
              <a:t>In the late 1700s the Ottomans lost the Crimean Peninsula to the Russians. </a:t>
            </a:r>
          </a:p>
          <a:p>
            <a:pPr lvl="1"/>
            <a:r>
              <a:rPr lang="en-US" sz="2000" dirty="0"/>
              <a:t>The French invaded Egypt in 1798. </a:t>
            </a:r>
          </a:p>
          <a:p>
            <a:pPr lvl="1"/>
            <a:r>
              <a:rPr lang="en-US" sz="2000" dirty="0"/>
              <a:t>Ottoman lands </a:t>
            </a:r>
            <a:r>
              <a:rPr lang="en-US" sz="2000" dirty="0" smtClean="0"/>
              <a:t>in </a:t>
            </a:r>
            <a:r>
              <a:rPr lang="en-US" sz="2000" dirty="0"/>
              <a:t>the Balkans were also lost. </a:t>
            </a:r>
          </a:p>
          <a:p>
            <a:r>
              <a:rPr lang="en-US" sz="2000" dirty="0"/>
              <a:t>The Ottoman Empire struggled to survive, finally ending in 1923 when Turkey established itself as a republic.</a:t>
            </a:r>
          </a:p>
          <a:p>
            <a:endParaRPr lang="en-US" sz="2000" dirty="0"/>
          </a:p>
        </p:txBody>
      </p:sp>
      <p:pic>
        <p:nvPicPr>
          <p:cNvPr id="3074" name="Picture 2" descr="http://go.hrw.com/venus_images/0909MC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0" y="2453067"/>
            <a:ext cx="5334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p-OttomanEmpire-expansion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7" y="338267"/>
            <a:ext cx="8800564" cy="6296594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21273" y="2434107"/>
            <a:ext cx="26530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Ottoman Empire 1300-1689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44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the Ottomans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707" y="2443691"/>
            <a:ext cx="7499648" cy="3416300"/>
          </a:xfrm>
        </p:spPr>
        <p:txBody>
          <a:bodyPr>
            <a:noAutofit/>
          </a:bodyPr>
          <a:lstStyle/>
          <a:p>
            <a:r>
              <a:rPr lang="en-US" sz="2000" dirty="0"/>
              <a:t>The first Ottomans were Turkish soldiers known </a:t>
            </a:r>
            <a:r>
              <a:rPr lang="en-US" sz="2000" dirty="0" smtClean="0"/>
              <a:t>as </a:t>
            </a:r>
            <a:r>
              <a:rPr lang="en-US" sz="2000" b="1" dirty="0" smtClean="0"/>
              <a:t>ghazis</a:t>
            </a:r>
            <a:r>
              <a:rPr lang="en-US" sz="2000" dirty="0"/>
              <a:t>, or warriors for Islam. </a:t>
            </a:r>
            <a:endParaRPr lang="en-US" sz="2000" dirty="0" smtClean="0"/>
          </a:p>
          <a:p>
            <a:r>
              <a:rPr lang="en-US" sz="2000" dirty="0" smtClean="0"/>
              <a:t>Came </a:t>
            </a:r>
            <a:r>
              <a:rPr lang="en-US" sz="2000" dirty="0"/>
              <a:t>to </a:t>
            </a:r>
            <a:r>
              <a:rPr lang="en-US" sz="2000" dirty="0" smtClean="0"/>
              <a:t>Anatolia </a:t>
            </a:r>
            <a:r>
              <a:rPr lang="en-US" sz="2000" dirty="0"/>
              <a:t>with other Turks to escape the Mongols. </a:t>
            </a:r>
            <a:endParaRPr lang="en-US" sz="2000" dirty="0" smtClean="0"/>
          </a:p>
          <a:p>
            <a:r>
              <a:rPr lang="en-US" sz="2000" dirty="0" smtClean="0"/>
              <a:t>In 1299,a </a:t>
            </a:r>
            <a:r>
              <a:rPr lang="en-US" sz="2000" dirty="0"/>
              <a:t>ghazi leader </a:t>
            </a:r>
            <a:r>
              <a:rPr lang="en-US" sz="2000" dirty="0" smtClean="0"/>
              <a:t>named </a:t>
            </a:r>
            <a:r>
              <a:rPr lang="en-US" sz="2000" b="1" dirty="0" smtClean="0"/>
              <a:t>Osman</a:t>
            </a:r>
            <a:r>
              <a:rPr lang="en-US" sz="2000" dirty="0"/>
              <a:t> had great success fighting the Byzantines. His tribe members became known as Ottomans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During the 1300s the Ottomans took over a large part of Anatolia. </a:t>
            </a:r>
            <a:endParaRPr lang="en-US" sz="2000" dirty="0" smtClean="0"/>
          </a:p>
          <a:p>
            <a:r>
              <a:rPr lang="en-US" sz="2000" dirty="0" smtClean="0"/>
              <a:t>By 1396, the Ottoman Empire was officially created and </a:t>
            </a:r>
            <a:r>
              <a:rPr lang="en-US" sz="2000" dirty="0"/>
              <a:t>the first </a:t>
            </a:r>
            <a:r>
              <a:rPr lang="en-US" sz="2000" dirty="0" smtClean="0"/>
              <a:t>sultan </a:t>
            </a:r>
            <a:r>
              <a:rPr lang="en-US" sz="2000" dirty="0"/>
              <a:t>had been appointed.</a:t>
            </a:r>
          </a:p>
        </p:txBody>
      </p:sp>
      <p:pic>
        <p:nvPicPr>
          <p:cNvPr id="1025" name="Picture 1" descr="1x1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Osman1-portrait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7"/>
          <a:stretch>
            <a:fillRect/>
          </a:stretch>
        </p:blipFill>
        <p:spPr bwMode="auto">
          <a:xfrm>
            <a:off x="8162973" y="1327150"/>
            <a:ext cx="3506787" cy="52959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Janissaries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2" y="2603500"/>
            <a:ext cx="6941712" cy="3416300"/>
          </a:xfrm>
        </p:spPr>
        <p:txBody>
          <a:bodyPr>
            <a:noAutofit/>
          </a:bodyPr>
          <a:lstStyle/>
          <a:p>
            <a:r>
              <a:rPr lang="en-US" sz="2000" dirty="0"/>
              <a:t>The Ottoman sultans created a highly trained troop of slave soldiers </a:t>
            </a:r>
            <a:r>
              <a:rPr lang="en-US" sz="2000" dirty="0" smtClean="0"/>
              <a:t>called </a:t>
            </a:r>
            <a:r>
              <a:rPr lang="en-US" sz="2000" b="1" dirty="0" smtClean="0"/>
              <a:t>Janissaries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Janissaries </a:t>
            </a:r>
            <a:r>
              <a:rPr lang="en-US" sz="2000" dirty="0"/>
              <a:t>were young war captives and Christian slaves from Europe. </a:t>
            </a:r>
            <a:endParaRPr lang="en-US" sz="2000" dirty="0" smtClean="0"/>
          </a:p>
          <a:p>
            <a:r>
              <a:rPr lang="en-US" sz="2000" dirty="0" smtClean="0"/>
              <a:t>First </a:t>
            </a:r>
            <a:r>
              <a:rPr lang="en-US" sz="2000" dirty="0"/>
              <a:t>they were schooled in Islamic laws and converted to Islam, then trained as special soldiers. </a:t>
            </a:r>
            <a:endParaRPr lang="en-US" sz="2000" dirty="0" smtClean="0"/>
          </a:p>
          <a:p>
            <a:r>
              <a:rPr lang="en-US" sz="2000" dirty="0" smtClean="0"/>
              <a:t>Janissaries </a:t>
            </a:r>
            <a:r>
              <a:rPr lang="en-US" sz="2000" dirty="0"/>
              <a:t>belonged to the sultan, serving him for life. Eventually the Janissaries gained power and influence. </a:t>
            </a:r>
            <a:endParaRPr lang="en-US" sz="2000" dirty="0" smtClean="0"/>
          </a:p>
          <a:p>
            <a:r>
              <a:rPr lang="en-US" sz="2000" dirty="0" smtClean="0"/>
              <a:t>They </a:t>
            </a:r>
            <a:r>
              <a:rPr lang="en-US" sz="2000" dirty="0"/>
              <a:t>became an important political group in the Ottoman Empire.</a:t>
            </a:r>
          </a:p>
        </p:txBody>
      </p:sp>
      <p:pic>
        <p:nvPicPr>
          <p:cNvPr id="2050" name="Picture 2" descr="http://upload.wikimedia.org/wikipedia/commons/thumb/c/c3/Battle_of_Vienna.SultanMurads_with_janissaries.jpg/640px-Battle_of_Vienna.SultanMurads_with_janissa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119" y="1172604"/>
            <a:ext cx="4029050" cy="545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8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Siege of Constantinople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0" y="2603500"/>
            <a:ext cx="6529589" cy="34163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Constantinople, the great city bridging east and west, had stood for centuries unconquerable.   </a:t>
            </a:r>
          </a:p>
          <a:p>
            <a:r>
              <a:rPr lang="en-US" sz="2400" b="1" dirty="0" smtClean="0"/>
              <a:t>Mehmed </a:t>
            </a:r>
            <a:r>
              <a:rPr lang="en-US" sz="2400" b="1" dirty="0"/>
              <a:t>II</a:t>
            </a:r>
            <a:r>
              <a:rPr lang="en-US" sz="2400" dirty="0"/>
              <a:t> became </a:t>
            </a:r>
            <a:r>
              <a:rPr lang="en-US" sz="2400" dirty="0" smtClean="0"/>
              <a:t>sultan in 1444. </a:t>
            </a:r>
          </a:p>
          <a:p>
            <a:r>
              <a:rPr lang="en-US" sz="2400" dirty="0" smtClean="0"/>
              <a:t>His goal?  To take Constantinople and make it the capital of the Ottoman Empire.</a:t>
            </a:r>
          </a:p>
          <a:p>
            <a:r>
              <a:rPr lang="en-US" sz="2400" dirty="0" smtClean="0"/>
              <a:t>Watch the video and answer the viewing questions.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098" name="Picture 2" descr="http://upload.wikimedia.org/wikipedia/commons/thumb/c/c6/Gentile_Bellini_003.jpg/640px-Gentile_Bellini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906" y="680657"/>
            <a:ext cx="3954921" cy="53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5793" y="2850970"/>
            <a:ext cx="6722258" cy="3416300"/>
          </a:xfrm>
        </p:spPr>
        <p:txBody>
          <a:bodyPr>
            <a:noAutofit/>
          </a:bodyPr>
          <a:lstStyle/>
          <a:p>
            <a:r>
              <a:rPr lang="en-US" sz="2000" dirty="0" smtClean="0"/>
              <a:t>While Mehmed II is famous for taking Constantinople, his actions in the Balkans made another man even more famous.</a:t>
            </a:r>
          </a:p>
          <a:p>
            <a:r>
              <a:rPr lang="en-US" sz="2000" dirty="0" smtClean="0"/>
              <a:t>Vlad Dracula, ruler of Wallachia and Transylvania, defended his territory against </a:t>
            </a:r>
            <a:r>
              <a:rPr lang="en-US" sz="2000" dirty="0" err="1" smtClean="0"/>
              <a:t>Medmed</a:t>
            </a:r>
            <a:r>
              <a:rPr lang="en-US" sz="2000" dirty="0" smtClean="0"/>
              <a:t> II during the Ottoman invasion.  </a:t>
            </a:r>
          </a:p>
          <a:p>
            <a:r>
              <a:rPr lang="en-US" sz="2000" dirty="0" smtClean="0"/>
              <a:t>According to legend, Mehmed II was so sickened by Vlad’s sadistic practices, he returned to Constantinople.</a:t>
            </a:r>
          </a:p>
          <a:p>
            <a:pPr lvl="1"/>
            <a:r>
              <a:rPr lang="en-US" sz="1800" dirty="0" smtClean="0"/>
              <a:t>What did he see that made him leave?  20,000 impaled bodies on stakes.</a:t>
            </a:r>
          </a:p>
        </p:txBody>
      </p:sp>
      <p:pic>
        <p:nvPicPr>
          <p:cNvPr id="5122" name="Picture 2" descr="http://upload.wikimedia.org/wikipedia/commons/4/43/Impal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1" y="2493134"/>
            <a:ext cx="4111313" cy="413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7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Süleyman</a:t>
            </a:r>
            <a:r>
              <a:rPr lang="en-US" b="1" dirty="0"/>
              <a:t> </a:t>
            </a:r>
            <a:r>
              <a:rPr lang="en-US" dirty="0" smtClean="0"/>
              <a:t>the Magnificent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48" y="2446419"/>
            <a:ext cx="6761408" cy="3416300"/>
          </a:xfrm>
        </p:spPr>
        <p:txBody>
          <a:bodyPr>
            <a:noAutofit/>
          </a:bodyPr>
          <a:lstStyle/>
          <a:p>
            <a:r>
              <a:rPr lang="en-US" sz="2000" dirty="0"/>
              <a:t>The greatest Ottoman sultan was </a:t>
            </a:r>
            <a:r>
              <a:rPr lang="en-US" sz="2000" b="1" dirty="0" err="1"/>
              <a:t>Süleyman</a:t>
            </a:r>
            <a:r>
              <a:rPr lang="en-US" sz="2000" dirty="0"/>
              <a:t>, who ruled from 1520 to 1566. </a:t>
            </a:r>
            <a:endParaRPr lang="en-US" sz="2000" dirty="0" smtClean="0"/>
          </a:p>
          <a:p>
            <a:r>
              <a:rPr lang="en-US" sz="2000" dirty="0" smtClean="0"/>
              <a:t>He </a:t>
            </a:r>
            <a:r>
              <a:rPr lang="en-US" sz="2000" dirty="0"/>
              <a:t>brought the Ottoman Empire to its height. </a:t>
            </a:r>
            <a:endParaRPr lang="en-US" sz="2000" dirty="0" smtClean="0"/>
          </a:p>
          <a:p>
            <a:r>
              <a:rPr lang="en-US" sz="2000" dirty="0" err="1" smtClean="0"/>
              <a:t>Süleyman</a:t>
            </a:r>
            <a:r>
              <a:rPr lang="en-US" sz="2000" dirty="0" smtClean="0"/>
              <a:t> </a:t>
            </a:r>
            <a:r>
              <a:rPr lang="en-US" sz="2000" dirty="0"/>
              <a:t>expanded the Ottoman Empire, conquering Hungary in 1526. </a:t>
            </a:r>
            <a:endParaRPr lang="en-US" sz="2000" dirty="0" smtClean="0"/>
          </a:p>
          <a:p>
            <a:r>
              <a:rPr lang="en-US" sz="2000" dirty="0" smtClean="0"/>
              <a:t>Three </a:t>
            </a:r>
            <a:r>
              <a:rPr lang="en-US" sz="2000" dirty="0"/>
              <a:t>years later the Ottomans nearly captured the city of Vienna. </a:t>
            </a:r>
            <a:endParaRPr lang="en-US" sz="2000" dirty="0" smtClean="0"/>
          </a:p>
          <a:p>
            <a:r>
              <a:rPr lang="en-US" sz="2000" dirty="0" smtClean="0"/>
              <a:t>Vienna </a:t>
            </a:r>
            <a:r>
              <a:rPr lang="en-US" sz="2000" dirty="0"/>
              <a:t>marked the limit of Ottoman expansion in Europe. By this time, however, the Ottomans ruled most of eastern Europe, western Asia, and northern Africa.</a:t>
            </a:r>
          </a:p>
          <a:p>
            <a:endParaRPr lang="en-US" sz="2000" dirty="0"/>
          </a:p>
        </p:txBody>
      </p:sp>
      <p:pic>
        <p:nvPicPr>
          <p:cNvPr id="1028" name="Picture 4" descr="http://www.amitm.com/thecon/Map18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56" y="2446419"/>
            <a:ext cx="4944459" cy="36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Ottoman Social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7" y="2706531"/>
            <a:ext cx="11191741" cy="3416300"/>
          </a:xfrm>
        </p:spPr>
        <p:txBody>
          <a:bodyPr>
            <a:noAutofit/>
          </a:bodyPr>
          <a:lstStyle/>
          <a:p>
            <a:r>
              <a:rPr lang="en-US" sz="2000" dirty="0" smtClean="0"/>
              <a:t>Below the sultans, the </a:t>
            </a:r>
            <a:r>
              <a:rPr lang="en-US" sz="2000" dirty="0"/>
              <a:t>second in command </a:t>
            </a:r>
            <a:r>
              <a:rPr lang="en-US" sz="2000" dirty="0" smtClean="0"/>
              <a:t>were </a:t>
            </a:r>
            <a:r>
              <a:rPr lang="en-US" sz="2000" dirty="0"/>
              <a:t>called grand viziers (</a:t>
            </a:r>
            <a:r>
              <a:rPr lang="en-US" sz="2000" dirty="0" err="1"/>
              <a:t>vuh·</a:t>
            </a:r>
            <a:r>
              <a:rPr lang="en-US" sz="2000" cap="small" dirty="0" err="1"/>
              <a:t>ZIRZ</a:t>
            </a:r>
            <a:r>
              <a:rPr lang="en-US" sz="2000" dirty="0"/>
              <a:t>). </a:t>
            </a:r>
            <a:endParaRPr lang="en-US" sz="2000" dirty="0" smtClean="0"/>
          </a:p>
          <a:p>
            <a:r>
              <a:rPr lang="en-US" sz="2000" dirty="0" smtClean="0"/>
              <a:t>Below them, society </a:t>
            </a:r>
            <a:r>
              <a:rPr lang="en-US" sz="2000" dirty="0"/>
              <a:t>was divided into two major groups. </a:t>
            </a:r>
            <a:endParaRPr lang="en-US" sz="2000" dirty="0" smtClean="0"/>
          </a:p>
          <a:p>
            <a:pPr lvl="1"/>
            <a:r>
              <a:rPr lang="en-US" sz="1800" dirty="0" smtClean="0"/>
              <a:t>One </a:t>
            </a:r>
            <a:r>
              <a:rPr lang="en-US" sz="1800" dirty="0"/>
              <a:t>group was the small ruling class of Ottomans. </a:t>
            </a:r>
            <a:endParaRPr lang="en-US" sz="1800" dirty="0" smtClean="0"/>
          </a:p>
          <a:p>
            <a:pPr lvl="1"/>
            <a:r>
              <a:rPr lang="en-US" sz="1800" dirty="0" smtClean="0"/>
              <a:t>The other </a:t>
            </a:r>
            <a:r>
              <a:rPr lang="en-US" sz="1800" dirty="0"/>
              <a:t>included the masses of ordinary subjects, called </a:t>
            </a:r>
            <a:r>
              <a:rPr lang="en-US" sz="1800" b="1" dirty="0" err="1">
                <a:solidFill>
                  <a:schemeClr val="accent1"/>
                </a:solidFill>
              </a:rPr>
              <a:t>reaya</a:t>
            </a:r>
            <a:r>
              <a:rPr lang="en-US" sz="1800" dirty="0"/>
              <a:t> or the "protected flock." </a:t>
            </a:r>
            <a:endParaRPr lang="en-US" sz="1800" dirty="0" smtClean="0"/>
          </a:p>
          <a:p>
            <a:r>
              <a:rPr lang="en-US" sz="2000" dirty="0" smtClean="0"/>
              <a:t>People </a:t>
            </a:r>
            <a:r>
              <a:rPr lang="en-US" sz="2000" dirty="0"/>
              <a:t>did not have to remain in one of these groups for life. </a:t>
            </a:r>
            <a:endParaRPr lang="en-US" sz="2000" dirty="0" smtClean="0"/>
          </a:p>
          <a:p>
            <a:pPr lvl="1"/>
            <a:r>
              <a:rPr lang="en-US" sz="1800" dirty="0" err="1" smtClean="0"/>
              <a:t>Reaya</a:t>
            </a:r>
            <a:r>
              <a:rPr lang="en-US" sz="1800" dirty="0" smtClean="0"/>
              <a:t> </a:t>
            </a:r>
            <a:r>
              <a:rPr lang="en-US" sz="1800" dirty="0"/>
              <a:t>with ability could become part of the ruling class. </a:t>
            </a:r>
            <a:endParaRPr lang="en-US" sz="1800" dirty="0" smtClean="0"/>
          </a:p>
          <a:p>
            <a:pPr lvl="1"/>
            <a:r>
              <a:rPr lang="en-US" sz="1800" dirty="0" smtClean="0"/>
              <a:t>Those who </a:t>
            </a:r>
            <a:r>
              <a:rPr lang="en-US" sz="1800" dirty="0"/>
              <a:t>lacked ability became </a:t>
            </a:r>
            <a:r>
              <a:rPr lang="en-US" sz="1800" dirty="0" err="1"/>
              <a:t>reaya</a:t>
            </a:r>
            <a:r>
              <a:rPr lang="en-US" sz="18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47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and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8" y="2603500"/>
            <a:ext cx="11153104" cy="4119272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reaya</a:t>
            </a:r>
            <a:r>
              <a:rPr lang="en-US" sz="2000" dirty="0" smtClean="0"/>
              <a:t> were broken up into </a:t>
            </a:r>
            <a:r>
              <a:rPr lang="en-US" sz="2000" dirty="0"/>
              <a:t>religious groups called </a:t>
            </a:r>
            <a:r>
              <a:rPr lang="en-US" sz="2000" b="1" dirty="0"/>
              <a:t>millets</a:t>
            </a:r>
            <a:r>
              <a:rPr lang="en-US" sz="2000" dirty="0" smtClean="0"/>
              <a:t>. </a:t>
            </a:r>
          </a:p>
          <a:p>
            <a:pPr lvl="1"/>
            <a:r>
              <a:rPr lang="en-US" sz="1800" dirty="0" smtClean="0"/>
              <a:t>Muslim Turks lived in the heart of the empire in Anatolia. </a:t>
            </a:r>
          </a:p>
          <a:p>
            <a:pPr lvl="1"/>
            <a:r>
              <a:rPr lang="en-US" sz="1800" dirty="0" smtClean="0"/>
              <a:t>Christians and Jews of various ethnic groups lived in the Balkans. 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sultans allowed the different groups to practice their own religions.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millets were under the general control of the sultan, but they governed themselves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Each millet: </a:t>
            </a:r>
          </a:p>
          <a:p>
            <a:pPr lvl="1"/>
            <a:r>
              <a:rPr lang="en-US" sz="1800" dirty="0"/>
              <a:t>O</a:t>
            </a:r>
            <a:r>
              <a:rPr lang="en-US" sz="1800" dirty="0" smtClean="0"/>
              <a:t>perated </a:t>
            </a:r>
            <a:r>
              <a:rPr lang="en-US" sz="1800" dirty="0"/>
              <a:t>under its own laws and customs. </a:t>
            </a:r>
            <a:endParaRPr lang="en-US" sz="1800" dirty="0" smtClean="0"/>
          </a:p>
          <a:p>
            <a:pPr lvl="1"/>
            <a:r>
              <a:rPr lang="en-US" sz="1800" dirty="0" smtClean="0"/>
              <a:t>Had its own </a:t>
            </a:r>
            <a:r>
              <a:rPr lang="en-US" sz="1800" dirty="0"/>
              <a:t>courts and collected taxes. 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/>
              <a:t>W</a:t>
            </a:r>
            <a:r>
              <a:rPr lang="en-US" sz="1800" dirty="0" smtClean="0"/>
              <a:t>as </a:t>
            </a:r>
            <a:r>
              <a:rPr lang="en-US" sz="1800" dirty="0"/>
              <a:t>responsible for the education, health, and safety of its members.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78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546</TotalTime>
  <Words>531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 Boardroom</vt:lpstr>
      <vt:lpstr>Ottoman Empire</vt:lpstr>
      <vt:lpstr>PowerPoint Presentation</vt:lpstr>
      <vt:lpstr>The Rise of the Ottomans</vt:lpstr>
      <vt:lpstr>The Janissaries </vt:lpstr>
      <vt:lpstr>The Siege of Constantinople</vt:lpstr>
      <vt:lpstr>History Fun Facts</vt:lpstr>
      <vt:lpstr>Süleyman the Magnificent</vt:lpstr>
      <vt:lpstr>Ottoman Social Structure</vt:lpstr>
      <vt:lpstr>Religion and Society</vt:lpstr>
      <vt:lpstr>PowerPoint Presentation</vt:lpstr>
      <vt:lpstr>Beginning of Decline</vt:lpstr>
      <vt:lpstr>Economic Problems</vt:lpstr>
      <vt:lpstr>Europeans Advance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Ottoman Empire</dc:title>
  <dc:creator>Karlie Leonelli</dc:creator>
  <cp:lastModifiedBy>Leonelli, Karlie</cp:lastModifiedBy>
  <cp:revision>20</cp:revision>
  <dcterms:created xsi:type="dcterms:W3CDTF">2014-10-16T00:08:47Z</dcterms:created>
  <dcterms:modified xsi:type="dcterms:W3CDTF">2014-10-21T15:25:43Z</dcterms:modified>
</cp:coreProperties>
</file>