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72" r:id="rId3"/>
    <p:sldId id="273" r:id="rId4"/>
    <p:sldId id="279" r:id="rId5"/>
    <p:sldId id="274" r:id="rId6"/>
    <p:sldId id="275" r:id="rId7"/>
    <p:sldId id="268" r:id="rId8"/>
    <p:sldId id="280" r:id="rId9"/>
    <p:sldId id="276" r:id="rId10"/>
    <p:sldId id="261" r:id="rId11"/>
    <p:sldId id="269" r:id="rId12"/>
    <p:sldId id="270" r:id="rId13"/>
    <p:sldId id="278" r:id="rId14"/>
    <p:sldId id="262"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0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898971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DA0DF-F5C2-4046-97FF-52403E358EDA}"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303435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32068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68695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223151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415184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275153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3858268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94629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100041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187293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0DA0DF-F5C2-4046-97FF-52403E358EDA}"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343374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0DA0DF-F5C2-4046-97FF-52403E358EDA}"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247706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262043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373492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E0DA0DF-F5C2-4046-97FF-52403E358EDA}" type="datetimeFigureOut">
              <a:rPr lang="en-US" smtClean="0"/>
              <a:t>12/8/2014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429388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DA0DF-F5C2-4046-97FF-52403E358EDA}"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ABAEC-27EC-43F7-8FAA-C3039BD4B347}" type="slidenum">
              <a:rPr lang="en-US" smtClean="0"/>
              <a:t>‹#›</a:t>
            </a:fld>
            <a:endParaRPr lang="en-US"/>
          </a:p>
        </p:txBody>
      </p:sp>
    </p:spTree>
    <p:extLst>
      <p:ext uri="{BB962C8B-B14F-4D97-AF65-F5344CB8AC3E}">
        <p14:creationId xmlns:p14="http://schemas.microsoft.com/office/powerpoint/2010/main" val="396098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DA0DF-F5C2-4046-97FF-52403E358EDA}" type="datetimeFigureOut">
              <a:rPr lang="en-US" smtClean="0"/>
              <a:t>12/8/2014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7BABAEC-27EC-43F7-8FAA-C3039BD4B347}" type="slidenum">
              <a:rPr lang="en-US" smtClean="0"/>
              <a:t>‹#›</a:t>
            </a:fld>
            <a:endParaRPr lang="en-US"/>
          </a:p>
        </p:txBody>
      </p:sp>
    </p:spTree>
    <p:extLst>
      <p:ext uri="{BB962C8B-B14F-4D97-AF65-F5344CB8AC3E}">
        <p14:creationId xmlns:p14="http://schemas.microsoft.com/office/powerpoint/2010/main" val="520790385"/>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1872" y="758952"/>
            <a:ext cx="9418320" cy="1340304"/>
          </a:xfrm>
        </p:spPr>
        <p:txBody>
          <a:bodyPr>
            <a:normAutofit/>
          </a:bodyPr>
          <a:lstStyle/>
          <a:p>
            <a:r>
              <a:rPr lang="en-US" sz="5400" dirty="0" smtClean="0"/>
              <a:t>Reign of Terror</a:t>
            </a:r>
            <a:endParaRPr lang="en-US" sz="5400" dirty="0"/>
          </a:p>
        </p:txBody>
      </p:sp>
      <p:sp>
        <p:nvSpPr>
          <p:cNvPr id="4" name="Text Placeholder 3"/>
          <p:cNvSpPr>
            <a:spLocks noGrp="1"/>
          </p:cNvSpPr>
          <p:nvPr>
            <p:ph type="body" idx="1"/>
          </p:nvPr>
        </p:nvSpPr>
        <p:spPr>
          <a:xfrm>
            <a:off x="721217" y="2807593"/>
            <a:ext cx="10689463" cy="3362673"/>
          </a:xfrm>
        </p:spPr>
        <p:txBody>
          <a:bodyPr>
            <a:normAutofit/>
          </a:bodyPr>
          <a:lstStyle/>
          <a:p>
            <a:pPr algn="l"/>
            <a:r>
              <a:rPr lang="en-US" b="1" dirty="0" smtClean="0"/>
              <a:t>SWBAT: explain if the actions of the Committee of Public Safety supported its purpose.</a:t>
            </a:r>
          </a:p>
          <a:p>
            <a:pPr algn="l"/>
            <a:endParaRPr lang="en-US" b="1" dirty="0" smtClean="0"/>
          </a:p>
          <a:p>
            <a:r>
              <a:rPr lang="en-US" b="1" dirty="0" smtClean="0"/>
              <a:t>Homework: </a:t>
            </a:r>
            <a:r>
              <a:rPr lang="en-US" b="1" dirty="0" smtClean="0"/>
              <a:t>“</a:t>
            </a:r>
            <a:r>
              <a:rPr lang="en-US" b="1" dirty="0"/>
              <a:t>Do you really stay conscious after being decapitated</a:t>
            </a:r>
            <a:r>
              <a:rPr lang="en-US" b="1" dirty="0" smtClean="0"/>
              <a:t>?</a:t>
            </a:r>
            <a:r>
              <a:rPr lang="en-US" b="1" dirty="0" smtClean="0"/>
              <a:t>” </a:t>
            </a:r>
            <a:r>
              <a:rPr lang="en-US" b="1" dirty="0" smtClean="0"/>
              <a:t>article and questions.  </a:t>
            </a:r>
            <a:r>
              <a:rPr lang="en-US" b="1" dirty="0" smtClean="0">
                <a:solidFill>
                  <a:schemeClr val="tx1"/>
                </a:solidFill>
              </a:rPr>
              <a:t>Vocab/French Revolution quiz on Wednesday.</a:t>
            </a:r>
          </a:p>
          <a:p>
            <a:pPr algn="l"/>
            <a:endParaRPr lang="en-US" b="1" dirty="0" smtClean="0"/>
          </a:p>
          <a:p>
            <a:pPr algn="l"/>
            <a:r>
              <a:rPr lang="en-US" b="1" dirty="0" smtClean="0"/>
              <a:t>Do </a:t>
            </a:r>
            <a:r>
              <a:rPr lang="en-US" b="1" dirty="0"/>
              <a:t>Now</a:t>
            </a:r>
            <a:r>
              <a:rPr lang="en-US" b="1" dirty="0" smtClean="0"/>
              <a:t>: Read and answer the questions in the bio on Jean Paul Marat.</a:t>
            </a:r>
            <a:endParaRPr lang="en-US" b="1" dirty="0"/>
          </a:p>
        </p:txBody>
      </p:sp>
    </p:spTree>
    <p:extLst>
      <p:ext uri="{BB962C8B-B14F-4D97-AF65-F5344CB8AC3E}">
        <p14:creationId xmlns:p14="http://schemas.microsoft.com/office/powerpoint/2010/main" val="3635092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Terror</a:t>
            </a:r>
            <a:endParaRPr lang="en-US" dirty="0"/>
          </a:p>
        </p:txBody>
      </p:sp>
      <p:sp>
        <p:nvSpPr>
          <p:cNvPr id="3" name="Content Placeholder 2"/>
          <p:cNvSpPr>
            <a:spLocks noGrp="1"/>
          </p:cNvSpPr>
          <p:nvPr>
            <p:ph idx="1"/>
          </p:nvPr>
        </p:nvSpPr>
        <p:spPr>
          <a:xfrm>
            <a:off x="334850" y="2104487"/>
            <a:ext cx="7070502" cy="3874819"/>
          </a:xfrm>
        </p:spPr>
        <p:txBody>
          <a:bodyPr>
            <a:noAutofit/>
          </a:bodyPr>
          <a:lstStyle/>
          <a:p>
            <a:r>
              <a:rPr lang="en-US" sz="2400" dirty="0" smtClean="0"/>
              <a:t>In Spring, 1794, France was winning the war against Austria.  Danton, one of the orchestrators of the Reign of Terror, made it clear he thought the revolution had met its goals and should be relaxed.</a:t>
            </a:r>
          </a:p>
          <a:p>
            <a:r>
              <a:rPr lang="en-US" sz="2400" dirty="0" smtClean="0"/>
              <a:t>Robespierre put Danton to death.</a:t>
            </a:r>
          </a:p>
          <a:p>
            <a:r>
              <a:rPr lang="en-US" sz="2400" dirty="0" smtClean="0"/>
              <a:t>Danton’s death scares Robespierre’s supporters who then in turn put him to death by guillotine.</a:t>
            </a:r>
          </a:p>
          <a:p>
            <a:r>
              <a:rPr lang="en-US" sz="2400" dirty="0" smtClean="0"/>
              <a:t>Robespierre’s death marks the end of the Reign of Terror.</a:t>
            </a:r>
          </a:p>
          <a:p>
            <a:pPr marL="0" indent="0">
              <a:buNone/>
            </a:pPr>
            <a:endParaRPr lang="en-US" sz="2400" dirty="0"/>
          </a:p>
        </p:txBody>
      </p:sp>
      <p:pic>
        <p:nvPicPr>
          <p:cNvPr id="4098" name="Picture 2" descr="http://upload.wikimedia.org/wikipedia/commons/1/12/Robespier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6905" y="1571222"/>
            <a:ext cx="3899098" cy="494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8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397" y="831162"/>
            <a:ext cx="3718455" cy="791335"/>
          </a:xfrm>
        </p:spPr>
        <p:txBody>
          <a:bodyPr>
            <a:normAutofit/>
          </a:bodyPr>
          <a:lstStyle/>
          <a:p>
            <a:r>
              <a:rPr lang="en-US" sz="4400" dirty="0" smtClean="0"/>
              <a:t>The Final Toll</a:t>
            </a:r>
            <a:endParaRPr lang="en-US" sz="4400" dirty="0"/>
          </a:p>
        </p:txBody>
      </p:sp>
      <p:sp>
        <p:nvSpPr>
          <p:cNvPr id="3" name="Content Placeholder 2"/>
          <p:cNvSpPr>
            <a:spLocks noGrp="1"/>
          </p:cNvSpPr>
          <p:nvPr>
            <p:ph idx="1"/>
          </p:nvPr>
        </p:nvSpPr>
        <p:spPr>
          <a:xfrm>
            <a:off x="5702003" y="1881146"/>
            <a:ext cx="5901862" cy="4091667"/>
          </a:xfrm>
        </p:spPr>
        <p:txBody>
          <a:bodyPr>
            <a:normAutofit/>
          </a:bodyPr>
          <a:lstStyle/>
          <a:p>
            <a:r>
              <a:rPr lang="en-US" sz="2800" dirty="0" smtClean="0"/>
              <a:t>The Reign of Terror last ~15 months.</a:t>
            </a:r>
          </a:p>
          <a:p>
            <a:r>
              <a:rPr lang="en-US" sz="2800" dirty="0" smtClean="0"/>
              <a:t>The death toll ranged in the tens of thousands, with 16,594 executed by guillotine in Paris and another 25,000 in executions across France.</a:t>
            </a:r>
          </a:p>
          <a:p>
            <a:endParaRPr lang="en-US" sz="2800" dirty="0"/>
          </a:p>
        </p:txBody>
      </p:sp>
      <p:pic>
        <p:nvPicPr>
          <p:cNvPr id="1026" name="Picture 2" descr="Camille Desmoulins and wife &quot;Lucile&quot; with son &quot;Horace.&quot; The couple was executed during the French Revolution when their son was 2 years old. Painted by Jacques-Louis David. 17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50" y="1881145"/>
            <a:ext cx="4673088" cy="3730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5804" y="5611196"/>
            <a:ext cx="4662335" cy="738664"/>
          </a:xfrm>
          <a:prstGeom prst="rect">
            <a:avLst/>
          </a:prstGeom>
        </p:spPr>
        <p:txBody>
          <a:bodyPr wrap="square">
            <a:spAutoFit/>
          </a:bodyPr>
          <a:lstStyle/>
          <a:p>
            <a:r>
              <a:rPr lang="en-US" sz="1400" b="0" i="0" dirty="0" smtClean="0">
                <a:effectLst/>
                <a:latin typeface="Helvetica Neue"/>
              </a:rPr>
              <a:t>Camille Desmoulins and wife Lucile with son Horace.  Orchestrators of the storming of the Bastille. The couple was executed. Painted by Jacques-Louis David. 1792.</a:t>
            </a:r>
            <a:endParaRPr lang="en-US" sz="1400" dirty="0"/>
          </a:p>
        </p:txBody>
      </p:sp>
    </p:spTree>
    <p:extLst>
      <p:ext uri="{BB962C8B-B14F-4D97-AF65-F5344CB8AC3E}">
        <p14:creationId xmlns:p14="http://schemas.microsoft.com/office/powerpoint/2010/main" val="2083935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820" y="367585"/>
            <a:ext cx="5364567" cy="916784"/>
          </a:xfrm>
        </p:spPr>
        <p:txBody>
          <a:bodyPr>
            <a:noAutofit/>
          </a:bodyPr>
          <a:lstStyle/>
          <a:p>
            <a:r>
              <a:rPr lang="en-US" sz="4000" dirty="0" smtClean="0"/>
              <a:t>Victims of the Revolution</a:t>
            </a:r>
            <a:endParaRPr lang="en-US" sz="4000" dirty="0"/>
          </a:p>
        </p:txBody>
      </p:sp>
      <p:sp>
        <p:nvSpPr>
          <p:cNvPr id="4" name="Text Placeholder 3"/>
          <p:cNvSpPr>
            <a:spLocks noGrp="1"/>
          </p:cNvSpPr>
          <p:nvPr>
            <p:ph type="body" sz="half" idx="2"/>
          </p:nvPr>
        </p:nvSpPr>
        <p:spPr>
          <a:xfrm>
            <a:off x="1876946" y="7551549"/>
            <a:ext cx="3718455" cy="2438404"/>
          </a:xfrm>
        </p:spPr>
        <p:txBody>
          <a:bodyPr/>
          <a:lstStyle/>
          <a:p>
            <a:endParaRPr lang="en-US" dirty="0"/>
          </a:p>
        </p:txBody>
      </p:sp>
      <p:pic>
        <p:nvPicPr>
          <p:cNvPr id="2050" name="Picture 2" descr="A portrait of the dauphin Louis-Charles, later Louis XVII, who died age 10 in the Temple prison, presumably from malnutrition and mal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5289" y="2807594"/>
            <a:ext cx="2682252" cy="38834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lympe de Gouges (1748 – 3 November 1793, by guillotine) was the author of the Declaration of the Rights of Woman and the Female Citizen in 1791.  The pamphlet criticized the failure of the male revolutionaries to extend their righteous ideals of equality to include wo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48" y="2045509"/>
            <a:ext cx="2742172" cy="3357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990327" y="148710"/>
            <a:ext cx="3085810" cy="4104630"/>
          </a:xfrm>
          <a:prstGeom prst="rect">
            <a:avLst/>
          </a:prstGeom>
        </p:spPr>
      </p:pic>
      <p:pic>
        <p:nvPicPr>
          <p:cNvPr id="2054" name="Picture 6" descr="Madame Élisabeth, a Princess of France and the sister of Louis XVI (died age 30 on the 10th May 1794 by guillotine) condemned for being 'sister of a tyra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449" y="3120645"/>
            <a:ext cx="3352263" cy="33522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thumb/8/87/Marie_Antoinette_1767.jpg/225px-Marie_Antoinette_17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27" y="1284369"/>
            <a:ext cx="2917283" cy="36952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3330" y="5020325"/>
            <a:ext cx="1859278" cy="646331"/>
          </a:xfrm>
          <a:prstGeom prst="rect">
            <a:avLst/>
          </a:prstGeom>
          <a:noFill/>
        </p:spPr>
        <p:txBody>
          <a:bodyPr wrap="square" rtlCol="0">
            <a:spAutoFit/>
          </a:bodyPr>
          <a:lstStyle/>
          <a:p>
            <a:r>
              <a:rPr lang="en-US" dirty="0" smtClean="0"/>
              <a:t>Marie Antoinette</a:t>
            </a:r>
          </a:p>
          <a:p>
            <a:endParaRPr lang="en-US" dirty="0"/>
          </a:p>
        </p:txBody>
      </p:sp>
      <p:sp>
        <p:nvSpPr>
          <p:cNvPr id="7" name="TextBox 6"/>
          <p:cNvSpPr txBox="1"/>
          <p:nvPr/>
        </p:nvSpPr>
        <p:spPr>
          <a:xfrm>
            <a:off x="2796826" y="5474539"/>
            <a:ext cx="2527415" cy="1323439"/>
          </a:xfrm>
          <a:prstGeom prst="rect">
            <a:avLst/>
          </a:prstGeom>
          <a:noFill/>
        </p:spPr>
        <p:txBody>
          <a:bodyPr wrap="square" rtlCol="0">
            <a:spAutoFit/>
          </a:bodyPr>
          <a:lstStyle/>
          <a:p>
            <a:r>
              <a:rPr lang="en-US" sz="1600" dirty="0" smtClean="0"/>
              <a:t>Top: </a:t>
            </a:r>
            <a:r>
              <a:rPr lang="en-US" sz="1600" dirty="0" err="1" smtClean="0"/>
              <a:t>Olympe</a:t>
            </a:r>
            <a:r>
              <a:rPr lang="en-US" sz="1600" dirty="0" smtClean="0"/>
              <a:t> de Gouges</a:t>
            </a:r>
          </a:p>
          <a:p>
            <a:r>
              <a:rPr lang="en-US" sz="1600" dirty="0" smtClean="0"/>
              <a:t>Right: </a:t>
            </a:r>
            <a:r>
              <a:rPr lang="en-US" sz="1600" dirty="0"/>
              <a:t>Madame </a:t>
            </a:r>
            <a:r>
              <a:rPr lang="en-US" sz="1600" dirty="0" err="1" smtClean="0"/>
              <a:t>Élisabeth</a:t>
            </a:r>
            <a:r>
              <a:rPr lang="en-US" sz="1600" dirty="0" smtClean="0"/>
              <a:t>, Louis VXI’s sister</a:t>
            </a:r>
            <a:endParaRPr lang="en-US" sz="1600" dirty="0"/>
          </a:p>
        </p:txBody>
      </p:sp>
      <p:sp>
        <p:nvSpPr>
          <p:cNvPr id="8" name="TextBox 7"/>
          <p:cNvSpPr txBox="1"/>
          <p:nvPr/>
        </p:nvSpPr>
        <p:spPr>
          <a:xfrm>
            <a:off x="9221291" y="1284369"/>
            <a:ext cx="2747671" cy="1477328"/>
          </a:xfrm>
          <a:prstGeom prst="rect">
            <a:avLst/>
          </a:prstGeom>
          <a:noFill/>
        </p:spPr>
        <p:txBody>
          <a:bodyPr wrap="square" rtlCol="0">
            <a:spAutoFit/>
          </a:bodyPr>
          <a:lstStyle/>
          <a:p>
            <a:r>
              <a:rPr lang="en-US" dirty="0" smtClean="0"/>
              <a:t>Left: Antoine Lavoisier (father of modern chemistry) and wife.</a:t>
            </a:r>
          </a:p>
          <a:p>
            <a:r>
              <a:rPr lang="en-US" dirty="0" smtClean="0"/>
              <a:t>Bottom: Prince Louis XVII</a:t>
            </a:r>
            <a:endParaRPr lang="en-US" dirty="0"/>
          </a:p>
        </p:txBody>
      </p:sp>
    </p:spTree>
    <p:extLst>
      <p:ext uri="{BB962C8B-B14F-4D97-AF65-F5344CB8AC3E}">
        <p14:creationId xmlns:p14="http://schemas.microsoft.com/office/powerpoint/2010/main" val="1054556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Victims</a:t>
            </a:r>
            <a:endParaRPr lang="en-US" dirty="0"/>
          </a:p>
        </p:txBody>
      </p:sp>
      <p:sp>
        <p:nvSpPr>
          <p:cNvPr id="6" name="Content Placeholder 5"/>
          <p:cNvSpPr>
            <a:spLocks noGrp="1"/>
          </p:cNvSpPr>
          <p:nvPr>
            <p:ph idx="1"/>
          </p:nvPr>
        </p:nvSpPr>
        <p:spPr>
          <a:xfrm>
            <a:off x="646111" y="2284738"/>
            <a:ext cx="5477792" cy="4195481"/>
          </a:xfrm>
        </p:spPr>
        <p:txBody>
          <a:bodyPr>
            <a:normAutofit/>
          </a:bodyPr>
          <a:lstStyle/>
          <a:p>
            <a:r>
              <a:rPr lang="en-US" sz="2400" dirty="0" smtClean="0"/>
              <a:t>Looking at the chart to the right, what made up a majority of the victims of the Reign of Terror?</a:t>
            </a:r>
          </a:p>
          <a:p>
            <a:r>
              <a:rPr lang="en-US" sz="2400" dirty="0" smtClean="0"/>
              <a:t>Did the actions of the Committee of Public Safety support its original purpose?</a:t>
            </a:r>
            <a:endParaRPr lang="en-US" sz="2400" dirty="0"/>
          </a:p>
        </p:txBody>
      </p:sp>
      <p:pic>
        <p:nvPicPr>
          <p:cNvPr id="1026" name="Picture 2" descr="http://mrsommerglobal10.pbworks.com/f/1268656625/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073" y="1853248"/>
            <a:ext cx="5086126" cy="414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National Convention- it did do </a:t>
            </a:r>
            <a:r>
              <a:rPr lang="en-US" i="1" dirty="0" smtClean="0"/>
              <a:t>some</a:t>
            </a:r>
            <a:r>
              <a:rPr lang="en-US" dirty="0" smtClean="0"/>
              <a:t> good things</a:t>
            </a:r>
            <a:endParaRPr lang="en-US" dirty="0"/>
          </a:p>
        </p:txBody>
      </p:sp>
      <p:sp>
        <p:nvSpPr>
          <p:cNvPr id="3" name="Content Placeholder 2"/>
          <p:cNvSpPr>
            <a:spLocks noGrp="1"/>
          </p:cNvSpPr>
          <p:nvPr>
            <p:ph idx="1"/>
          </p:nvPr>
        </p:nvSpPr>
        <p:spPr>
          <a:xfrm>
            <a:off x="1295402" y="2506664"/>
            <a:ext cx="9601196" cy="3765348"/>
          </a:xfrm>
        </p:spPr>
        <p:txBody>
          <a:bodyPr>
            <a:normAutofit lnSpcReduction="10000"/>
          </a:bodyPr>
          <a:lstStyle/>
          <a:p>
            <a:r>
              <a:rPr lang="en-US" sz="2400" dirty="0" smtClean="0"/>
              <a:t>Opened schools and supported mandatory education.</a:t>
            </a:r>
          </a:p>
          <a:p>
            <a:r>
              <a:rPr lang="en-US" sz="2400" dirty="0" smtClean="0"/>
              <a:t>Abolished slavery in French colonies.</a:t>
            </a:r>
          </a:p>
          <a:p>
            <a:r>
              <a:rPr lang="en-US" sz="2400" dirty="0" smtClean="0"/>
              <a:t>Est. the metric system.</a:t>
            </a:r>
          </a:p>
          <a:p>
            <a:r>
              <a:rPr lang="en-US" sz="2400" dirty="0" smtClean="0"/>
              <a:t>Completed a new constitution creating a government call the </a:t>
            </a:r>
            <a:r>
              <a:rPr lang="en-US" sz="2400" b="1" dirty="0" smtClean="0">
                <a:solidFill>
                  <a:schemeClr val="accent2"/>
                </a:solidFill>
              </a:rPr>
              <a:t>Directory</a:t>
            </a:r>
            <a:r>
              <a:rPr lang="en-US" sz="2400" dirty="0" smtClean="0"/>
              <a:t>.</a:t>
            </a:r>
          </a:p>
          <a:p>
            <a:pPr lvl="1"/>
            <a:r>
              <a:rPr lang="en-US" dirty="0"/>
              <a:t>Est. a 2 house legislature.</a:t>
            </a:r>
          </a:p>
          <a:p>
            <a:pPr lvl="1"/>
            <a:r>
              <a:rPr lang="en-US" dirty="0"/>
              <a:t>The upper house chose members of the executive branch, called the directors.</a:t>
            </a:r>
          </a:p>
          <a:p>
            <a:pPr lvl="1"/>
            <a:r>
              <a:rPr lang="en-US" dirty="0"/>
              <a:t>However, only property owning men could vote</a:t>
            </a:r>
            <a:r>
              <a:rPr lang="en-US" dirty="0" smtClean="0"/>
              <a:t>.</a:t>
            </a:r>
            <a:endParaRPr lang="en-US" sz="2400" dirty="0" smtClean="0"/>
          </a:p>
        </p:txBody>
      </p:sp>
    </p:spTree>
    <p:extLst>
      <p:ext uri="{BB962C8B-B14F-4D97-AF65-F5344CB8AC3E}">
        <p14:creationId xmlns:p14="http://schemas.microsoft.com/office/powerpoint/2010/main" val="2567607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Discussion</a:t>
            </a:r>
            <a:endParaRPr lang="en-US" dirty="0"/>
          </a:p>
        </p:txBody>
      </p:sp>
      <p:pic>
        <p:nvPicPr>
          <p:cNvPr id="7" name="Picture 2" descr="https://www.mtholyoke.edu/courses/rschwart/hist255/kat_anna/terror.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88113" y="198080"/>
            <a:ext cx="4031661" cy="631042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4294967295"/>
          </p:nvPr>
        </p:nvSpPr>
        <p:spPr>
          <a:xfrm>
            <a:off x="927279" y="2404950"/>
            <a:ext cx="6242050" cy="1828800"/>
          </a:xfrm>
        </p:spPr>
        <p:txBody>
          <a:bodyPr>
            <a:noAutofit/>
          </a:bodyPr>
          <a:lstStyle/>
          <a:p>
            <a:r>
              <a:rPr lang="en-US" sz="2800" dirty="0" smtClean="0"/>
              <a:t>The title of the engraving to the right is: "</a:t>
            </a:r>
            <a:r>
              <a:rPr lang="en-US" sz="2800" dirty="0" err="1" smtClean="0"/>
              <a:t>Cest</a:t>
            </a:r>
            <a:r>
              <a:rPr lang="en-US" sz="2800" dirty="0" smtClean="0"/>
              <a:t> </a:t>
            </a:r>
            <a:r>
              <a:rPr lang="en-US" sz="2800" dirty="0" err="1"/>
              <a:t>affreux</a:t>
            </a:r>
            <a:r>
              <a:rPr lang="en-US" sz="2800" dirty="0"/>
              <a:t> </a:t>
            </a:r>
            <a:r>
              <a:rPr lang="en-US" sz="2800" dirty="0" err="1"/>
              <a:t>mais</a:t>
            </a:r>
            <a:r>
              <a:rPr lang="en-US" sz="2800" dirty="0"/>
              <a:t> </a:t>
            </a:r>
            <a:r>
              <a:rPr lang="en-US" sz="2800" dirty="0" err="1" smtClean="0"/>
              <a:t>nécessaire</a:t>
            </a:r>
            <a:r>
              <a:rPr lang="en-US" sz="2800" dirty="0" smtClean="0"/>
              <a:t>”- </a:t>
            </a:r>
            <a:r>
              <a:rPr lang="en-US" sz="2800" i="1" dirty="0" smtClean="0"/>
              <a:t>It </a:t>
            </a:r>
            <a:r>
              <a:rPr lang="en-US" sz="2800" i="1" dirty="0"/>
              <a:t>is dreadful, but </a:t>
            </a:r>
            <a:r>
              <a:rPr lang="en-US" sz="2800" i="1" dirty="0" smtClean="0"/>
              <a:t>necessary.</a:t>
            </a:r>
          </a:p>
          <a:p>
            <a:r>
              <a:rPr lang="en-US" sz="2800" dirty="0" smtClean="0"/>
              <a:t>First, what are we looking at?</a:t>
            </a:r>
          </a:p>
          <a:p>
            <a:r>
              <a:rPr lang="en-US" sz="2800" dirty="0" smtClean="0"/>
              <a:t>Second, what does this mean?</a:t>
            </a:r>
            <a:endParaRPr lang="en-US" sz="2800" dirty="0"/>
          </a:p>
          <a:p>
            <a:endParaRPr lang="en-US" sz="2800" dirty="0"/>
          </a:p>
        </p:txBody>
      </p:sp>
    </p:spTree>
    <p:extLst>
      <p:ext uri="{BB962C8B-B14F-4D97-AF65-F5344CB8AC3E}">
        <p14:creationId xmlns:p14="http://schemas.microsoft.com/office/powerpoint/2010/main" val="1141602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93" y="203463"/>
            <a:ext cx="9692640" cy="1325562"/>
          </a:xfrm>
        </p:spPr>
        <p:txBody>
          <a:bodyPr/>
          <a:lstStyle/>
          <a:p>
            <a:r>
              <a:rPr lang="en-US" dirty="0" smtClean="0"/>
              <a:t>Where we left off…</a:t>
            </a:r>
            <a:endParaRPr lang="en-US" dirty="0"/>
          </a:p>
        </p:txBody>
      </p:sp>
      <p:sp>
        <p:nvSpPr>
          <p:cNvPr id="3" name="Content Placeholder 2"/>
          <p:cNvSpPr>
            <a:spLocks noGrp="1"/>
          </p:cNvSpPr>
          <p:nvPr>
            <p:ph idx="1"/>
          </p:nvPr>
        </p:nvSpPr>
        <p:spPr>
          <a:xfrm>
            <a:off x="103031" y="1790166"/>
            <a:ext cx="6137091" cy="4351337"/>
          </a:xfrm>
        </p:spPr>
        <p:txBody>
          <a:bodyPr>
            <a:noAutofit/>
          </a:bodyPr>
          <a:lstStyle/>
          <a:p>
            <a:r>
              <a:rPr lang="en-US" sz="2400" dirty="0" smtClean="0"/>
              <a:t>The Jacobins rise up and take control of the Commune, Paris’ municipal gov’t.</a:t>
            </a:r>
          </a:p>
          <a:p>
            <a:r>
              <a:rPr lang="en-US" sz="2400" dirty="0" smtClean="0"/>
              <a:t>Abolished the Legislative Assemble and est. the National Convention in 1792.</a:t>
            </a:r>
          </a:p>
          <a:p>
            <a:pPr lvl="1"/>
            <a:r>
              <a:rPr lang="en-US" sz="2000" dirty="0" smtClean="0"/>
              <a:t>Declared the end of the monarchy and the beginning of the republic.</a:t>
            </a:r>
          </a:p>
          <a:p>
            <a:r>
              <a:rPr lang="en-US" sz="2400" dirty="0" smtClean="0"/>
              <a:t>Brought Louis XVI on charges with plotting against the security of the nation.</a:t>
            </a:r>
          </a:p>
          <a:p>
            <a:pPr lvl="1"/>
            <a:r>
              <a:rPr lang="en-US" sz="2000" dirty="0" smtClean="0"/>
              <a:t>Was found guilty and executed.</a:t>
            </a:r>
            <a:endParaRPr lang="en-US" sz="2000" dirty="0"/>
          </a:p>
        </p:txBody>
      </p:sp>
      <p:pic>
        <p:nvPicPr>
          <p:cNvPr id="5" name="Picture 2" descr="http://upload.wikimedia.org/wikipedia/commons/d/d4/Execution_of_Louis_XV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0122" y="2099256"/>
            <a:ext cx="5749723" cy="3438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83381" y="5698395"/>
            <a:ext cx="4675031" cy="584775"/>
          </a:xfrm>
          <a:prstGeom prst="rect">
            <a:avLst/>
          </a:prstGeom>
          <a:noFill/>
        </p:spPr>
        <p:txBody>
          <a:bodyPr wrap="square" rtlCol="0">
            <a:spAutoFit/>
          </a:bodyPr>
          <a:lstStyle/>
          <a:p>
            <a:pPr algn="ctr"/>
            <a:r>
              <a:rPr lang="en-US" sz="1600" b="1" dirty="0" smtClean="0"/>
              <a:t>Execution of Louis XVI in Place de la Revolution, 1793</a:t>
            </a:r>
            <a:endParaRPr lang="en-US" sz="1600" b="1" dirty="0"/>
          </a:p>
        </p:txBody>
      </p:sp>
    </p:spTree>
    <p:extLst>
      <p:ext uri="{BB962C8B-B14F-4D97-AF65-F5344CB8AC3E}">
        <p14:creationId xmlns:p14="http://schemas.microsoft.com/office/powerpoint/2010/main" val="298802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86" y="365760"/>
            <a:ext cx="9692640" cy="1325562"/>
          </a:xfrm>
        </p:spPr>
        <p:txBody>
          <a:bodyPr/>
          <a:lstStyle/>
          <a:p>
            <a:r>
              <a:rPr lang="en-US" dirty="0" smtClean="0"/>
              <a:t>Concerns for Revolutionaries Grows</a:t>
            </a:r>
            <a:endParaRPr lang="en-US" dirty="0"/>
          </a:p>
        </p:txBody>
      </p:sp>
      <p:sp>
        <p:nvSpPr>
          <p:cNvPr id="3" name="Content Placeholder 2"/>
          <p:cNvSpPr>
            <a:spLocks noGrp="1"/>
          </p:cNvSpPr>
          <p:nvPr>
            <p:ph idx="1"/>
          </p:nvPr>
        </p:nvSpPr>
        <p:spPr>
          <a:xfrm>
            <a:off x="618186" y="1828800"/>
            <a:ext cx="6400800" cy="4351337"/>
          </a:xfrm>
        </p:spPr>
        <p:txBody>
          <a:bodyPr>
            <a:noAutofit/>
          </a:bodyPr>
          <a:lstStyle/>
          <a:p>
            <a:r>
              <a:rPr lang="en-US" sz="2400" dirty="0" smtClean="0"/>
              <a:t>After the execution of the king, paranoia set in that </a:t>
            </a:r>
            <a:r>
              <a:rPr lang="en-US" sz="2400" b="1" dirty="0" smtClean="0">
                <a:solidFill>
                  <a:schemeClr val="accent2"/>
                </a:solidFill>
              </a:rPr>
              <a:t>counterrevolutionaries</a:t>
            </a:r>
            <a:r>
              <a:rPr lang="en-US" sz="2400" dirty="0" smtClean="0"/>
              <a:t> were going to try and stop the revolution.</a:t>
            </a:r>
          </a:p>
          <a:p>
            <a:r>
              <a:rPr lang="en-US" sz="2400" dirty="0" smtClean="0"/>
              <a:t>One example of a counterrevolutionary group would be the Catholic Church</a:t>
            </a:r>
            <a:r>
              <a:rPr lang="en-US" sz="2400" dirty="0"/>
              <a:t>.</a:t>
            </a:r>
          </a:p>
          <a:p>
            <a:pPr lvl="1"/>
            <a:r>
              <a:rPr lang="en-US" sz="2000" dirty="0" smtClean="0"/>
              <a:t>Why do you think that is?</a:t>
            </a:r>
          </a:p>
          <a:p>
            <a:pPr lvl="1"/>
            <a:r>
              <a:rPr lang="en-US" sz="2000" dirty="0" smtClean="0"/>
              <a:t>What would be another example of a potential counterrevolutionary group? </a:t>
            </a:r>
            <a:endParaRPr lang="en-US" sz="2000" dirty="0"/>
          </a:p>
          <a:p>
            <a:endParaRPr lang="en-US" sz="2400" dirty="0"/>
          </a:p>
        </p:txBody>
      </p:sp>
      <p:pic>
        <p:nvPicPr>
          <p:cNvPr id="2050" name="Picture 2" descr="https://burell9history.wikispaces.com/file/view/rar112_1144946593.jpg/30319440/345x465/rar112_11449465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9564" y="1433744"/>
            <a:ext cx="3772481" cy="508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954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Fears Become Substantiated</a:t>
            </a:r>
            <a:endParaRPr lang="en-US" dirty="0"/>
          </a:p>
        </p:txBody>
      </p:sp>
      <p:sp>
        <p:nvSpPr>
          <p:cNvPr id="3" name="Content Placeholder 2"/>
          <p:cNvSpPr>
            <a:spLocks noGrp="1"/>
          </p:cNvSpPr>
          <p:nvPr>
            <p:ph idx="1"/>
          </p:nvPr>
        </p:nvSpPr>
        <p:spPr>
          <a:xfrm>
            <a:off x="1103313" y="2052918"/>
            <a:ext cx="4795212" cy="4195481"/>
          </a:xfrm>
        </p:spPr>
        <p:txBody>
          <a:bodyPr>
            <a:normAutofit/>
          </a:bodyPr>
          <a:lstStyle/>
          <a:p>
            <a:r>
              <a:rPr lang="en-US" sz="2800" dirty="0" smtClean="0"/>
              <a:t>In </a:t>
            </a:r>
            <a:r>
              <a:rPr lang="en-US" sz="2800" dirty="0"/>
              <a:t>July, 1793 </a:t>
            </a:r>
            <a:r>
              <a:rPr lang="en-US" sz="2800" dirty="0" smtClean="0"/>
              <a:t>extremist revolutionary journalist Jean </a:t>
            </a:r>
            <a:r>
              <a:rPr lang="en-US" sz="2800" dirty="0"/>
              <a:t>Paul </a:t>
            </a:r>
            <a:r>
              <a:rPr lang="en-US" sz="2800" dirty="0" smtClean="0"/>
              <a:t>Marat was </a:t>
            </a:r>
            <a:r>
              <a:rPr lang="en-US" sz="2800" dirty="0"/>
              <a:t>assassinated by counterrevolutionary Charlotte Corday as he sat in his bathtub treating eczema.  </a:t>
            </a:r>
          </a:p>
        </p:txBody>
      </p:sp>
      <p:pic>
        <p:nvPicPr>
          <p:cNvPr id="1026" name="Picture 2" descr="http://upload.wikimedia.org/wikipedia/commons/8/80/Jean-Paul_Marat_por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473" y="1693896"/>
            <a:ext cx="3724275"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25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thumb/f/f8/Jacques-Louis_David_-_Marat_assassinated_-_Google_Art_Project_2.jpg/640px-Jacques-Louis_David_-_Marat_assassinated_-_Google_Art_Projec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0" y="348874"/>
            <a:ext cx="4975607" cy="6406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30275" y="1311932"/>
            <a:ext cx="5434883" cy="1880315"/>
          </a:xfrm>
        </p:spPr>
        <p:txBody>
          <a:bodyPr>
            <a:normAutofit fontScale="90000"/>
          </a:bodyPr>
          <a:lstStyle/>
          <a:p>
            <a:r>
              <a:rPr lang="en-US" dirty="0" smtClean="0"/>
              <a:t>Jacques Louis David</a:t>
            </a:r>
            <a:br>
              <a:rPr lang="en-US" dirty="0" smtClean="0"/>
            </a:br>
            <a:r>
              <a:rPr lang="en-US" dirty="0" smtClean="0"/>
              <a:t>“The Death of Marat”</a:t>
            </a:r>
            <a:br>
              <a:rPr lang="en-US" dirty="0" smtClean="0"/>
            </a:br>
            <a:r>
              <a:rPr lang="en-US" dirty="0" smtClean="0"/>
              <a:t>1793</a:t>
            </a:r>
            <a:endParaRPr lang="en-US" dirty="0"/>
          </a:p>
        </p:txBody>
      </p:sp>
      <p:pic>
        <p:nvPicPr>
          <p:cNvPr id="4" name="Picture 3"/>
          <p:cNvPicPr>
            <a:picLocks noChangeAspect="1"/>
          </p:cNvPicPr>
          <p:nvPr/>
        </p:nvPicPr>
        <p:blipFill>
          <a:blip r:embed="rId3"/>
          <a:stretch>
            <a:fillRect/>
          </a:stretch>
        </p:blipFill>
        <p:spPr>
          <a:xfrm>
            <a:off x="7359118" y="3893365"/>
            <a:ext cx="3400157" cy="2333744"/>
          </a:xfrm>
          <a:prstGeom prst="rect">
            <a:avLst/>
          </a:prstGeom>
        </p:spPr>
      </p:pic>
      <p:cxnSp>
        <p:nvCxnSpPr>
          <p:cNvPr id="6" name="Straight Arrow Connector 5"/>
          <p:cNvCxnSpPr/>
          <p:nvPr/>
        </p:nvCxnSpPr>
        <p:spPr>
          <a:xfrm>
            <a:off x="4775882" y="4165173"/>
            <a:ext cx="2086378" cy="1300766"/>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707713" y="6447192"/>
            <a:ext cx="4702968" cy="307777"/>
          </a:xfrm>
          <a:prstGeom prst="rect">
            <a:avLst/>
          </a:prstGeom>
        </p:spPr>
        <p:txBody>
          <a:bodyPr wrap="square">
            <a:spAutoFit/>
          </a:bodyPr>
          <a:lstStyle/>
          <a:p>
            <a:r>
              <a:rPr lang="en-US" sz="1400" b="1" dirty="0">
                <a:latin typeface="Arial" panose="020B0604020202020204" pitchFamily="34" charset="0"/>
              </a:rPr>
              <a:t> "Given that I am unhappy, I have a right to your help"</a:t>
            </a:r>
            <a:endParaRPr lang="en-US" sz="1400" b="1" dirty="0"/>
          </a:p>
        </p:txBody>
      </p:sp>
    </p:spTree>
    <p:extLst>
      <p:ext uri="{BB962C8B-B14F-4D97-AF65-F5344CB8AC3E}">
        <p14:creationId xmlns:p14="http://schemas.microsoft.com/office/powerpoint/2010/main" val="2069481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94" y="249850"/>
            <a:ext cx="9692640" cy="1325562"/>
          </a:xfrm>
        </p:spPr>
        <p:txBody>
          <a:bodyPr/>
          <a:lstStyle/>
          <a:p>
            <a:r>
              <a:rPr lang="en-US" dirty="0" smtClean="0"/>
              <a:t>Committee of Public Safety</a:t>
            </a:r>
            <a:endParaRPr lang="en-US" dirty="0"/>
          </a:p>
        </p:txBody>
      </p:sp>
      <p:sp>
        <p:nvSpPr>
          <p:cNvPr id="3" name="Content Placeholder 2"/>
          <p:cNvSpPr>
            <a:spLocks noGrp="1"/>
          </p:cNvSpPr>
          <p:nvPr>
            <p:ph idx="1"/>
          </p:nvPr>
        </p:nvSpPr>
        <p:spPr>
          <a:xfrm>
            <a:off x="167426" y="1700012"/>
            <a:ext cx="5886450" cy="4958366"/>
          </a:xfrm>
        </p:spPr>
        <p:txBody>
          <a:bodyPr>
            <a:normAutofit fontScale="92500" lnSpcReduction="10000"/>
          </a:bodyPr>
          <a:lstStyle/>
          <a:p>
            <a:r>
              <a:rPr lang="en-US" dirty="0" smtClean="0"/>
              <a:t>The death of Marat confirmed the paranoia of counterrevolutionaries. </a:t>
            </a:r>
          </a:p>
          <a:p>
            <a:r>
              <a:rPr lang="en-US" dirty="0" smtClean="0"/>
              <a:t>Leads to the creation of something new.</a:t>
            </a:r>
          </a:p>
          <a:p>
            <a:r>
              <a:rPr lang="en-US" dirty="0" smtClean="0"/>
              <a:t>In Sept. 1793, the </a:t>
            </a:r>
            <a:r>
              <a:rPr lang="en-US" b="1" dirty="0">
                <a:solidFill>
                  <a:schemeClr val="accent1"/>
                </a:solidFill>
              </a:rPr>
              <a:t>Committee of Public Safety</a:t>
            </a:r>
            <a:r>
              <a:rPr lang="en-US" dirty="0"/>
              <a:t>, headed by </a:t>
            </a:r>
            <a:r>
              <a:rPr lang="en-US" b="1" dirty="0" smtClean="0">
                <a:solidFill>
                  <a:schemeClr val="accent2"/>
                </a:solidFill>
              </a:rPr>
              <a:t>Maximilian Robespierre</a:t>
            </a:r>
            <a:r>
              <a:rPr lang="en-US" dirty="0"/>
              <a:t>, took over </a:t>
            </a:r>
            <a:r>
              <a:rPr lang="en-US" dirty="0" smtClean="0"/>
              <a:t>the </a:t>
            </a:r>
            <a:r>
              <a:rPr lang="en-US" dirty="0"/>
              <a:t>National Convention. </a:t>
            </a:r>
            <a:endParaRPr lang="en-US" dirty="0" smtClean="0"/>
          </a:p>
          <a:p>
            <a:r>
              <a:rPr lang="en-US" dirty="0" smtClean="0"/>
              <a:t>The goal: to </a:t>
            </a:r>
            <a:r>
              <a:rPr lang="en-US" dirty="0"/>
              <a:t>make sure that the enemies of the French </a:t>
            </a:r>
            <a:r>
              <a:rPr lang="en-US" dirty="0" smtClean="0"/>
              <a:t>Revolution did </a:t>
            </a:r>
            <a:r>
              <a:rPr lang="en-US" dirty="0"/>
              <a:t>not roll </a:t>
            </a:r>
            <a:r>
              <a:rPr lang="en-US" dirty="0" smtClean="0"/>
              <a:t>back </a:t>
            </a:r>
            <a:r>
              <a:rPr lang="en-US" dirty="0"/>
              <a:t>the gains that had been achieved during the Revolution</a:t>
            </a:r>
            <a:r>
              <a:rPr lang="en-US" dirty="0" smtClean="0"/>
              <a:t>.</a:t>
            </a:r>
          </a:p>
          <a:p>
            <a:r>
              <a:rPr lang="en-US" dirty="0" smtClean="0"/>
              <a:t>Enemies included: </a:t>
            </a:r>
          </a:p>
          <a:p>
            <a:pPr lvl="1"/>
            <a:r>
              <a:rPr lang="en-US" dirty="0" smtClean="0"/>
              <a:t>Royalty and royalists both </a:t>
            </a:r>
            <a:r>
              <a:rPr lang="en-US" dirty="0"/>
              <a:t>abroad and within </a:t>
            </a:r>
            <a:r>
              <a:rPr lang="en-US" dirty="0" smtClean="0"/>
              <a:t>France.</a:t>
            </a:r>
          </a:p>
          <a:p>
            <a:pPr lvl="1"/>
            <a:r>
              <a:rPr lang="en-US" dirty="0" smtClean="0"/>
              <a:t>The wealthy.</a:t>
            </a:r>
          </a:p>
          <a:p>
            <a:pPr lvl="1"/>
            <a:r>
              <a:rPr lang="en-US" dirty="0" smtClean="0"/>
              <a:t>Counterrevolutionaries.</a:t>
            </a:r>
            <a:endParaRPr lang="en-US" dirty="0"/>
          </a:p>
          <a:p>
            <a:pPr marL="0" indent="0">
              <a:buNone/>
            </a:pPr>
            <a:endParaRPr lang="en-US" dirty="0" smtClean="0"/>
          </a:p>
          <a:p>
            <a:endParaRPr lang="en-US" dirty="0"/>
          </a:p>
        </p:txBody>
      </p:sp>
      <p:pic>
        <p:nvPicPr>
          <p:cNvPr id="3074" name="Picture 2" descr="http://www.postaprint.co.uk/ilnimages/I601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875" y="2117902"/>
            <a:ext cx="5862197" cy="355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072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Reign of Terror</a:t>
            </a:r>
            <a:endParaRPr lang="en-US" dirty="0"/>
          </a:p>
        </p:txBody>
      </p:sp>
      <p:sp>
        <p:nvSpPr>
          <p:cNvPr id="3" name="Content Placeholder 2"/>
          <p:cNvSpPr>
            <a:spLocks noGrp="1"/>
          </p:cNvSpPr>
          <p:nvPr>
            <p:ph idx="1"/>
          </p:nvPr>
        </p:nvSpPr>
        <p:spPr>
          <a:xfrm>
            <a:off x="5862055" y="1600200"/>
            <a:ext cx="6057342" cy="4764109"/>
          </a:xfrm>
        </p:spPr>
        <p:txBody>
          <a:bodyPr>
            <a:normAutofit/>
          </a:bodyPr>
          <a:lstStyle/>
          <a:p>
            <a:r>
              <a:rPr lang="en-US" dirty="0" smtClean="0"/>
              <a:t>The fear of counterrevolutionaries along with the </a:t>
            </a:r>
            <a:r>
              <a:rPr lang="en-US" dirty="0"/>
              <a:t>advance of foreign armies on </a:t>
            </a:r>
            <a:r>
              <a:rPr lang="en-US" dirty="0" smtClean="0"/>
              <a:t>French soil produced the climate necessary for the most violent stage of the revolution.</a:t>
            </a:r>
          </a:p>
          <a:p>
            <a:r>
              <a:rPr lang="en-US" dirty="0" smtClean="0"/>
              <a:t>Lead to the </a:t>
            </a:r>
            <a:r>
              <a:rPr lang="en-US" b="1" dirty="0" smtClean="0">
                <a:solidFill>
                  <a:schemeClr val="accent2"/>
                </a:solidFill>
              </a:rPr>
              <a:t>Reign of Terror</a:t>
            </a:r>
            <a:r>
              <a:rPr lang="en-US" dirty="0" smtClean="0"/>
              <a:t>. </a:t>
            </a:r>
          </a:p>
          <a:p>
            <a:pPr lvl="1"/>
            <a:r>
              <a:rPr lang="en-US" dirty="0" smtClean="0"/>
              <a:t>Policy </a:t>
            </a:r>
            <a:r>
              <a:rPr lang="en-US" dirty="0"/>
              <a:t>through which the state used violent repression to crush resistance to the </a:t>
            </a:r>
            <a:r>
              <a:rPr lang="en-US" dirty="0" smtClean="0"/>
              <a:t>government.</a:t>
            </a:r>
          </a:p>
          <a:p>
            <a:r>
              <a:rPr lang="en-US" dirty="0"/>
              <a:t>M</a:t>
            </a:r>
            <a:r>
              <a:rPr lang="en-US" dirty="0" smtClean="0"/>
              <a:t>arked </a:t>
            </a:r>
            <a:r>
              <a:rPr lang="en-US" dirty="0"/>
              <a:t>by mass executions of "enemies of the revolution</a:t>
            </a:r>
            <a:r>
              <a:rPr lang="en-US" dirty="0" smtClean="0"/>
              <a:t>".</a:t>
            </a:r>
          </a:p>
          <a:p>
            <a:r>
              <a:rPr lang="en-US" dirty="0"/>
              <a:t>The guillotine (called the "National Razor") </a:t>
            </a:r>
            <a:r>
              <a:rPr lang="en-US" dirty="0" smtClean="0"/>
              <a:t>becomes </a:t>
            </a:r>
            <a:r>
              <a:rPr lang="en-US" dirty="0"/>
              <a:t>the symbol of the revolutionary </a:t>
            </a:r>
            <a:r>
              <a:rPr lang="en-US" dirty="0" smtClean="0"/>
              <a:t>cause.</a:t>
            </a:r>
          </a:p>
        </p:txBody>
      </p:sp>
      <p:pic>
        <p:nvPicPr>
          <p:cNvPr id="3074" name="Picture 2" descr="http://www.slate.com/content/dam/slate/articles/news_and_politics/jurisprudence/2013/10/131031_JURIS_Guillotine_MaAntoinette.jpg.CROP.original-original.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2" r="3018"/>
          <a:stretch/>
        </p:blipFill>
        <p:spPr bwMode="auto">
          <a:xfrm>
            <a:off x="218941" y="1995890"/>
            <a:ext cx="5293217"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88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Reign of Terror in Action</a:t>
            </a:r>
            <a:endParaRPr lang="en-US" dirty="0"/>
          </a:p>
        </p:txBody>
      </p:sp>
      <p:sp>
        <p:nvSpPr>
          <p:cNvPr id="3" name="Content Placeholder 2"/>
          <p:cNvSpPr>
            <a:spLocks noGrp="1"/>
          </p:cNvSpPr>
          <p:nvPr>
            <p:ph idx="1"/>
          </p:nvPr>
        </p:nvSpPr>
        <p:spPr/>
        <p:txBody>
          <a:bodyPr>
            <a:normAutofit/>
          </a:bodyPr>
          <a:lstStyle/>
          <a:p>
            <a:r>
              <a:rPr lang="en-US" sz="2800" dirty="0" smtClean="0"/>
              <a:t>Watch the clip from </a:t>
            </a:r>
            <a:r>
              <a:rPr lang="en-US" sz="2800" i="1" dirty="0" smtClean="0"/>
              <a:t>A Tale of Two Cities</a:t>
            </a:r>
            <a:r>
              <a:rPr lang="en-US" sz="2800" dirty="0" smtClean="0"/>
              <a:t> and answer the questions in your notes.</a:t>
            </a:r>
          </a:p>
          <a:p>
            <a:pPr lvl="1"/>
            <a:r>
              <a:rPr lang="en-US" sz="2400" dirty="0" smtClean="0"/>
              <a:t>1</a:t>
            </a:r>
            <a:r>
              <a:rPr lang="en-US" sz="2400" dirty="0"/>
              <a:t>. What is the blonde woman accused of doing?  What is her occupation?</a:t>
            </a:r>
          </a:p>
          <a:p>
            <a:pPr lvl="1"/>
            <a:r>
              <a:rPr lang="en-US" sz="2400" dirty="0"/>
              <a:t>2. Describe the behavior of the people in the streets and in the crowd.  How are they acting?</a:t>
            </a:r>
          </a:p>
          <a:p>
            <a:pPr lvl="1"/>
            <a:r>
              <a:rPr lang="en-US" sz="2400" dirty="0"/>
              <a:t>3. From what you’ve seen in the clip, how does the guillotine work?</a:t>
            </a:r>
          </a:p>
        </p:txBody>
      </p:sp>
    </p:spTree>
    <p:extLst>
      <p:ext uri="{BB962C8B-B14F-4D97-AF65-F5344CB8AC3E}">
        <p14:creationId xmlns:p14="http://schemas.microsoft.com/office/powerpoint/2010/main" val="400068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571" y="336808"/>
            <a:ext cx="9404723" cy="1400530"/>
          </a:xfrm>
        </p:spPr>
        <p:txBody>
          <a:bodyPr/>
          <a:lstStyle/>
          <a:p>
            <a:r>
              <a:rPr lang="en-US" dirty="0" smtClean="0"/>
              <a:t>From the Execution Record, 1793</a:t>
            </a:r>
            <a:endParaRPr lang="en-US" dirty="0"/>
          </a:p>
        </p:txBody>
      </p:sp>
      <p:sp>
        <p:nvSpPr>
          <p:cNvPr id="3" name="Content Placeholder 2"/>
          <p:cNvSpPr>
            <a:spLocks noGrp="1"/>
          </p:cNvSpPr>
          <p:nvPr>
            <p:ph idx="1"/>
          </p:nvPr>
        </p:nvSpPr>
        <p:spPr>
          <a:xfrm>
            <a:off x="3524542" y="2065797"/>
            <a:ext cx="8439932" cy="4195481"/>
          </a:xfrm>
        </p:spPr>
        <p:txBody>
          <a:bodyPr/>
          <a:lstStyle/>
          <a:p>
            <a:r>
              <a:rPr lang="en-US" dirty="0"/>
              <a:t>A) - Jean-Baptiste Henry, aged 18, tailor, convicted of having sawn down a tree of liberty, executed 6th September, 1793.</a:t>
            </a:r>
          </a:p>
          <a:p>
            <a:r>
              <a:rPr lang="en-US" dirty="0"/>
              <a:t>B) - Marie </a:t>
            </a:r>
            <a:r>
              <a:rPr lang="en-US" dirty="0" err="1"/>
              <a:t>Plaisant</a:t>
            </a:r>
            <a:r>
              <a:rPr lang="en-US" dirty="0"/>
              <a:t>, seamstress, convicted of having exclaimed that she was an aristocrat and that she did not care a fig for the nation, condemned to death and executed the same day.</a:t>
            </a:r>
          </a:p>
          <a:p>
            <a:r>
              <a:rPr lang="en-US" dirty="0"/>
              <a:t>C) - Henriette Francoise </a:t>
            </a:r>
            <a:r>
              <a:rPr lang="en-US" dirty="0" err="1"/>
              <a:t>Marboeuf</a:t>
            </a:r>
            <a:r>
              <a:rPr lang="en-US" dirty="0"/>
              <a:t>, aged 55, convicted of having hoped for the arrival of the Austrians and Prussians and of keeping food for them, condemned to death and executed the same day.</a:t>
            </a:r>
          </a:p>
          <a:p>
            <a:r>
              <a:rPr lang="en-US" dirty="0"/>
              <a:t>D) - Francois Bertrand, aged 37, pub owner, convicted of having provided the defenders of the country with sour wine, condemned and executed the same day.</a:t>
            </a:r>
          </a:p>
          <a:p>
            <a:endParaRPr lang="en-US" dirty="0"/>
          </a:p>
        </p:txBody>
      </p:sp>
      <p:sp>
        <p:nvSpPr>
          <p:cNvPr id="4" name="TextBox 3"/>
          <p:cNvSpPr txBox="1"/>
          <p:nvPr/>
        </p:nvSpPr>
        <p:spPr>
          <a:xfrm>
            <a:off x="188914" y="1624380"/>
            <a:ext cx="2940652" cy="5078313"/>
          </a:xfrm>
          <a:prstGeom prst="rect">
            <a:avLst/>
          </a:prstGeom>
          <a:noFill/>
        </p:spPr>
        <p:txBody>
          <a:bodyPr wrap="square" rtlCol="0">
            <a:spAutoFit/>
          </a:bodyPr>
          <a:lstStyle/>
          <a:p>
            <a:pPr algn="ctr"/>
            <a:r>
              <a:rPr lang="en-US" b="1" dirty="0" smtClean="0">
                <a:solidFill>
                  <a:schemeClr val="accent1">
                    <a:lumMod val="40000"/>
                    <a:lumOff val="60000"/>
                  </a:schemeClr>
                </a:solidFill>
              </a:rPr>
              <a:t>Questions:</a:t>
            </a:r>
          </a:p>
          <a:p>
            <a:r>
              <a:rPr lang="en-US" b="1" dirty="0" smtClean="0">
                <a:solidFill>
                  <a:schemeClr val="accent1">
                    <a:lumMod val="40000"/>
                    <a:lumOff val="60000"/>
                  </a:schemeClr>
                </a:solidFill>
              </a:rPr>
              <a:t>1. Let’s review: who were the enemies of the revolution?</a:t>
            </a:r>
          </a:p>
          <a:p>
            <a:endParaRPr lang="en-US" b="1" dirty="0" smtClean="0">
              <a:solidFill>
                <a:schemeClr val="accent1">
                  <a:lumMod val="40000"/>
                  <a:lumOff val="60000"/>
                </a:schemeClr>
              </a:solidFill>
            </a:endParaRPr>
          </a:p>
          <a:p>
            <a:r>
              <a:rPr lang="en-US" b="1" dirty="0" smtClean="0">
                <a:solidFill>
                  <a:schemeClr val="accent1">
                    <a:lumMod val="40000"/>
                    <a:lumOff val="60000"/>
                  </a:schemeClr>
                </a:solidFill>
              </a:rPr>
              <a:t>2. How would you describe the people being executed (i.e. what estate do they belong, etc.)?  </a:t>
            </a:r>
          </a:p>
          <a:p>
            <a:endParaRPr lang="en-US" b="1" dirty="0">
              <a:solidFill>
                <a:schemeClr val="accent1">
                  <a:lumMod val="40000"/>
                  <a:lumOff val="60000"/>
                </a:schemeClr>
              </a:solidFill>
            </a:endParaRPr>
          </a:p>
          <a:p>
            <a:r>
              <a:rPr lang="en-US" b="1" dirty="0" smtClean="0">
                <a:solidFill>
                  <a:schemeClr val="accent1">
                    <a:lumMod val="40000"/>
                    <a:lumOff val="60000"/>
                  </a:schemeClr>
                </a:solidFill>
              </a:rPr>
              <a:t>3. What do their crimes suggest about the Committee of Public Safety? </a:t>
            </a:r>
          </a:p>
          <a:p>
            <a:endParaRPr lang="en-US" b="1" dirty="0">
              <a:solidFill>
                <a:schemeClr val="accent1">
                  <a:lumMod val="40000"/>
                  <a:lumOff val="60000"/>
                </a:schemeClr>
              </a:solidFill>
            </a:endParaRPr>
          </a:p>
          <a:p>
            <a:r>
              <a:rPr lang="en-US" b="1" dirty="0" smtClean="0">
                <a:solidFill>
                  <a:schemeClr val="accent1">
                    <a:lumMod val="40000"/>
                    <a:lumOff val="60000"/>
                  </a:schemeClr>
                </a:solidFill>
              </a:rPr>
              <a:t>4. Do they seem to fit our list of enemies?  Explain.</a:t>
            </a:r>
            <a:endParaRPr lang="en-US" b="1" dirty="0">
              <a:solidFill>
                <a:schemeClr val="accent1">
                  <a:lumMod val="40000"/>
                  <a:lumOff val="60000"/>
                </a:schemeClr>
              </a:solidFill>
            </a:endParaRPr>
          </a:p>
        </p:txBody>
      </p:sp>
    </p:spTree>
    <p:extLst>
      <p:ext uri="{BB962C8B-B14F-4D97-AF65-F5344CB8AC3E}">
        <p14:creationId xmlns:p14="http://schemas.microsoft.com/office/powerpoint/2010/main" val="3960386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1476</TotalTime>
  <Words>998</Words>
  <Application>Microsoft Office PowerPoint</Application>
  <PresentationFormat>Widescreen</PresentationFormat>
  <Paragraphs>85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Helvetica Neue</vt:lpstr>
      <vt:lpstr>Wingdings 3</vt:lpstr>
      <vt:lpstr>Ion</vt:lpstr>
      <vt:lpstr>Reign of Terror</vt:lpstr>
      <vt:lpstr>Where we left off…</vt:lpstr>
      <vt:lpstr>Concerns for Revolutionaries Grows</vt:lpstr>
      <vt:lpstr>Fears Become Substantiated</vt:lpstr>
      <vt:lpstr>Jacques Louis David “The Death of Marat” 1793</vt:lpstr>
      <vt:lpstr>Committee of Public Safety</vt:lpstr>
      <vt:lpstr>Reign of Terror</vt:lpstr>
      <vt:lpstr>The Reign of Terror in Action</vt:lpstr>
      <vt:lpstr>From the Execution Record, 1793</vt:lpstr>
      <vt:lpstr>End of the Terror</vt:lpstr>
      <vt:lpstr>The Final Toll</vt:lpstr>
      <vt:lpstr>Victims of the Revolution</vt:lpstr>
      <vt:lpstr>The Victims</vt:lpstr>
      <vt:lpstr>The National Convention- it did do some good things</vt:lpstr>
      <vt:lpstr>Exit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the French Republic</dc:title>
  <dc:creator>Karlie Leonelli</dc:creator>
  <cp:lastModifiedBy>Leonelli, Karlie</cp:lastModifiedBy>
  <cp:revision>35</cp:revision>
  <dcterms:created xsi:type="dcterms:W3CDTF">2014-01-04T23:25:39Z</dcterms:created>
  <dcterms:modified xsi:type="dcterms:W3CDTF">2014-12-08T19:52:16Z</dcterms:modified>
</cp:coreProperties>
</file>