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55" r:id="rId2"/>
  </p:sldMasterIdLst>
  <p:notesMasterIdLst>
    <p:notesMasterId r:id="rId18"/>
  </p:notesMasterIdLst>
  <p:sldIdLst>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50" baseline="0">
                <a:solidFill>
                  <a:schemeClr val="tx1">
                    <a:lumMod val="50000"/>
                    <a:lumOff val="50000"/>
                  </a:schemeClr>
                </a:solidFill>
                <a:latin typeface="+mn-lt"/>
                <a:ea typeface="+mn-ea"/>
                <a:cs typeface="+mn-cs"/>
              </a:defRPr>
            </a:pPr>
            <a:r>
              <a:rPr lang="en-US" sz="2800"/>
              <a:t>British Revenue and Expenses</a:t>
            </a:r>
          </a:p>
        </c:rich>
      </c:tx>
      <c:layout/>
      <c:overlay val="0"/>
      <c:spPr>
        <a:noFill/>
        <a:ln>
          <a:noFill/>
        </a:ln>
        <a:effectLst/>
      </c:spPr>
      <c:txPr>
        <a:bodyPr rot="0" spcFirstLastPara="1" vertOverflow="ellipsis" vert="horz" wrap="square" anchor="ctr" anchorCtr="1"/>
        <a:lstStyle/>
        <a:p>
          <a:pPr>
            <a:defRPr sz="2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101600" cap="flat" cmpd="dbl" algn="ctr">
              <a:solidFill>
                <a:schemeClr val="accent2"/>
              </a:solidFill>
              <a:miter lim="800000"/>
            </a:ln>
            <a:effectLst/>
          </c:spPr>
          <c:marker>
            <c:symbol val="none"/>
          </c:marker>
          <c:dPt>
            <c:idx val="1"/>
            <c:marker>
              <c:symbol val="none"/>
            </c:marker>
            <c:bubble3D val="0"/>
            <c:spPr>
              <a:ln w="101600" cap="flat" cmpd="sng" algn="ctr">
                <a:solidFill>
                  <a:schemeClr val="accent2"/>
                </a:solidFill>
                <a:miter lim="800000"/>
              </a:ln>
              <a:effectLst/>
            </c:spPr>
          </c:dPt>
          <c:dPt>
            <c:idx val="2"/>
            <c:marker>
              <c:symbol val="none"/>
            </c:marker>
            <c:bubble3D val="0"/>
            <c:spPr>
              <a:ln w="101600" cap="flat" cmpd="sng" algn="ctr">
                <a:solidFill>
                  <a:schemeClr val="accent2"/>
                </a:solidFill>
                <a:miter lim="800000"/>
              </a:ln>
              <a:effectLst/>
            </c:spPr>
          </c:dPt>
          <c:dPt>
            <c:idx val="3"/>
            <c:marker>
              <c:symbol val="none"/>
            </c:marker>
            <c:bubble3D val="0"/>
            <c:spPr>
              <a:ln w="101600" cap="flat" cmpd="sng" algn="ctr">
                <a:solidFill>
                  <a:schemeClr val="accent2"/>
                </a:solidFill>
                <a:miter lim="800000"/>
              </a:ln>
              <a:effectLst/>
            </c:spPr>
          </c:dPt>
          <c:dPt>
            <c:idx val="4"/>
            <c:marker>
              <c:symbol val="none"/>
            </c:marker>
            <c:bubble3D val="0"/>
            <c:spPr>
              <a:ln w="101600" cap="flat" cmpd="sng" algn="ctr">
                <a:solidFill>
                  <a:schemeClr val="accent2"/>
                </a:solidFill>
                <a:miter lim="800000"/>
              </a:ln>
              <a:effectLst/>
            </c:spPr>
          </c:dPt>
          <c:cat>
            <c:numRef>
              <c:f>Sheet1!$A$2:$A$6</c:f>
              <c:numCache>
                <c:formatCode>General</c:formatCode>
                <c:ptCount val="5"/>
                <c:pt idx="0">
                  <c:v>1750</c:v>
                </c:pt>
                <c:pt idx="1">
                  <c:v>1755</c:v>
                </c:pt>
                <c:pt idx="2">
                  <c:v>1760</c:v>
                </c:pt>
                <c:pt idx="3">
                  <c:v>1765</c:v>
                </c:pt>
                <c:pt idx="4">
                  <c:v>1770</c:v>
                </c:pt>
              </c:numCache>
            </c:numRef>
          </c:cat>
          <c:val>
            <c:numRef>
              <c:f>Sheet1!$B$2:$B$6</c:f>
              <c:numCache>
                <c:formatCode>General</c:formatCode>
                <c:ptCount val="5"/>
                <c:pt idx="0">
                  <c:v>3</c:v>
                </c:pt>
                <c:pt idx="1">
                  <c:v>4</c:v>
                </c:pt>
                <c:pt idx="2">
                  <c:v>14</c:v>
                </c:pt>
                <c:pt idx="3">
                  <c:v>6</c:v>
                </c:pt>
                <c:pt idx="4">
                  <c:v>4</c:v>
                </c:pt>
              </c:numCache>
            </c:numRef>
          </c:val>
          <c:smooth val="0"/>
        </c:ser>
        <c:ser>
          <c:idx val="1"/>
          <c:order val="1"/>
          <c:tx>
            <c:strRef>
              <c:f>Sheet1!$C$1</c:f>
              <c:strCache>
                <c:ptCount val="1"/>
                <c:pt idx="0">
                  <c:v>Series 2</c:v>
                </c:pt>
              </c:strCache>
            </c:strRef>
          </c:tx>
          <c:spPr>
            <a:ln w="101600" cap="flat" cmpd="sng" algn="ctr">
              <a:solidFill>
                <a:schemeClr val="tx1"/>
              </a:solidFill>
              <a:miter lim="800000"/>
            </a:ln>
            <a:effectLst/>
          </c:spPr>
          <c:marker>
            <c:symbol val="none"/>
          </c:marker>
          <c:cat>
            <c:numRef>
              <c:f>Sheet1!$A$2:$A$6</c:f>
              <c:numCache>
                <c:formatCode>General</c:formatCode>
                <c:ptCount val="5"/>
                <c:pt idx="0">
                  <c:v>1750</c:v>
                </c:pt>
                <c:pt idx="1">
                  <c:v>1755</c:v>
                </c:pt>
                <c:pt idx="2">
                  <c:v>1760</c:v>
                </c:pt>
                <c:pt idx="3">
                  <c:v>1765</c:v>
                </c:pt>
                <c:pt idx="4">
                  <c:v>1770</c:v>
                </c:pt>
              </c:numCache>
            </c:numRef>
          </c:cat>
          <c:val>
            <c:numRef>
              <c:f>Sheet1!$C$2:$C$6</c:f>
              <c:numCache>
                <c:formatCode>General</c:formatCode>
                <c:ptCount val="5"/>
                <c:pt idx="0">
                  <c:v>8</c:v>
                </c:pt>
                <c:pt idx="1">
                  <c:v>7</c:v>
                </c:pt>
                <c:pt idx="2">
                  <c:v>9</c:v>
                </c:pt>
                <c:pt idx="3">
                  <c:v>10</c:v>
                </c:pt>
                <c:pt idx="4">
                  <c:v>12</c:v>
                </c:pt>
              </c:numCache>
            </c:numRef>
          </c:val>
          <c:smooth val="0"/>
        </c:ser>
        <c:ser>
          <c:idx val="2"/>
          <c:order val="2"/>
          <c:tx>
            <c:strRef>
              <c:f>Sheet1!$D$1</c:f>
              <c:strCache>
                <c:ptCount val="1"/>
                <c:pt idx="0">
                  <c:v>Column1</c:v>
                </c:pt>
              </c:strCache>
            </c:strRef>
          </c:tx>
          <c:spPr>
            <a:ln w="38100" cap="flat" cmpd="dbl" algn="ctr">
              <a:solidFill>
                <a:schemeClr val="accent3"/>
              </a:solidFill>
              <a:miter lim="800000"/>
            </a:ln>
            <a:effectLst/>
          </c:spPr>
          <c:marker>
            <c:symbol val="none"/>
          </c:marker>
          <c:cat>
            <c:numRef>
              <c:f>Sheet1!$A$2:$A$6</c:f>
              <c:numCache>
                <c:formatCode>General</c:formatCode>
                <c:ptCount val="5"/>
                <c:pt idx="0">
                  <c:v>1750</c:v>
                </c:pt>
                <c:pt idx="1">
                  <c:v>1755</c:v>
                </c:pt>
                <c:pt idx="2">
                  <c:v>1760</c:v>
                </c:pt>
                <c:pt idx="3">
                  <c:v>1765</c:v>
                </c:pt>
                <c:pt idx="4">
                  <c:v>1770</c:v>
                </c:pt>
              </c:numCache>
            </c:numRef>
          </c:cat>
          <c:val>
            <c:numRef>
              <c:f>Sheet1!$D$2:$D$6</c:f>
              <c:numCache>
                <c:formatCode>General</c:formatCode>
                <c:ptCount val="5"/>
              </c:numCache>
            </c:numRef>
          </c:val>
          <c:smooth val="0"/>
        </c:ser>
        <c:dLbls>
          <c:showLegendKey val="0"/>
          <c:showVal val="0"/>
          <c:showCatName val="0"/>
          <c:showSerName val="0"/>
          <c:showPercent val="0"/>
          <c:showBubbleSize val="0"/>
        </c:dLbls>
        <c:smooth val="0"/>
        <c:axId val="134183360"/>
        <c:axId val="134183752"/>
      </c:lineChart>
      <c:catAx>
        <c:axId val="134183360"/>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4183752"/>
        <c:crosses val="autoZero"/>
        <c:auto val="1"/>
        <c:lblAlgn val="ctr"/>
        <c:lblOffset val="100"/>
        <c:noMultiLvlLbl val="0"/>
      </c:catAx>
      <c:valAx>
        <c:axId val="134183752"/>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418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C5FE8-3AA9-4E73-9BD2-D0B36B403316}" type="datetimeFigureOut">
              <a:rPr lang="en-US" smtClean="0"/>
              <a:t>11/19/2014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FC43F-7985-42D5-A16C-DA5EA5E17A2A}" type="slidenum">
              <a:rPr lang="en-US" smtClean="0"/>
              <a:t>‹#›</a:t>
            </a:fld>
            <a:endParaRPr lang="en-US"/>
          </a:p>
        </p:txBody>
      </p:sp>
    </p:spTree>
    <p:extLst>
      <p:ext uri="{BB962C8B-B14F-4D97-AF65-F5344CB8AC3E}">
        <p14:creationId xmlns:p14="http://schemas.microsoft.com/office/powerpoint/2010/main" val="338131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06344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80127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265223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92324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26281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451193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39674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BD504D-2DDB-49C1-A972-D14907A56EEE}"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3405370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BD504D-2DDB-49C1-A972-D14907A56EEE}"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2477073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BD504D-2DDB-49C1-A972-D14907A56EEE}"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316730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D504D-2DDB-49C1-A972-D14907A56EEE}"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677399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D504D-2DDB-49C1-A972-D14907A56EEE}"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419015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891920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D504D-2DDB-49C1-A972-D14907A56EEE}"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240396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915374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8138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4199945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2503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202706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58027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39527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D504D-2DDB-49C1-A972-D14907A56E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209305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BD504D-2DDB-49C1-A972-D14907A56EEE}"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87615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BD504D-2DDB-49C1-A972-D14907A56EEE}"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C9A1B-3CD3-4A5A-AF45-CCA9E42515B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6571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BD504D-2DDB-49C1-A972-D14907A56EEE}"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C9A1B-3CD3-4A5A-AF45-CCA9E42515B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549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D504D-2DDB-49C1-A972-D14907A56EEE}"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174107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D504D-2DDB-49C1-A972-D14907A56EEE}"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233105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D504D-2DDB-49C1-A972-D14907A56EEE}"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C9A1B-3CD3-4A5A-AF45-CCA9E42515BF}" type="slidenum">
              <a:rPr lang="en-US" smtClean="0"/>
              <a:t>‹#›</a:t>
            </a:fld>
            <a:endParaRPr lang="en-US"/>
          </a:p>
        </p:txBody>
      </p:sp>
    </p:spTree>
    <p:extLst>
      <p:ext uri="{BB962C8B-B14F-4D97-AF65-F5344CB8AC3E}">
        <p14:creationId xmlns:p14="http://schemas.microsoft.com/office/powerpoint/2010/main" val="301564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FBD504D-2DDB-49C1-A972-D14907A56EEE}" type="datetimeFigureOut">
              <a:rPr lang="en-US" smtClean="0"/>
              <a:t>11/19/2014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BBC9A1B-3CD3-4A5A-AF45-CCA9E42515BF}" type="slidenum">
              <a:rPr lang="en-US" smtClean="0"/>
              <a:t>‹#›</a:t>
            </a:fld>
            <a:endParaRPr lang="en-US"/>
          </a:p>
        </p:txBody>
      </p:sp>
    </p:spTree>
    <p:extLst>
      <p:ext uri="{BB962C8B-B14F-4D97-AF65-F5344CB8AC3E}">
        <p14:creationId xmlns:p14="http://schemas.microsoft.com/office/powerpoint/2010/main" val="14986725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BD504D-2DDB-49C1-A972-D14907A56EEE}" type="datetimeFigureOut">
              <a:rPr lang="en-US" smtClean="0"/>
              <a:t>11/19/2014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BC9A1B-3CD3-4A5A-AF45-CCA9E42515BF}" type="slidenum">
              <a:rPr lang="en-US" smtClean="0"/>
              <a:t>‹#›</a:t>
            </a:fld>
            <a:endParaRPr lang="en-US"/>
          </a:p>
        </p:txBody>
      </p:sp>
    </p:spTree>
    <p:extLst>
      <p:ext uri="{BB962C8B-B14F-4D97-AF65-F5344CB8AC3E}">
        <p14:creationId xmlns:p14="http://schemas.microsoft.com/office/powerpoint/2010/main" val="4117498966"/>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6280"/>
            <a:ext cx="9437576" cy="1126059"/>
          </a:xfrm>
        </p:spPr>
        <p:txBody>
          <a:bodyPr>
            <a:normAutofit/>
          </a:bodyPr>
          <a:lstStyle/>
          <a:p>
            <a:r>
              <a:rPr lang="en-US" dirty="0" smtClean="0">
                <a:solidFill>
                  <a:schemeClr val="tx1"/>
                </a:solidFill>
              </a:rPr>
              <a:t>The American Revolution</a:t>
            </a:r>
            <a:endParaRPr lang="en-US" dirty="0">
              <a:solidFill>
                <a:schemeClr val="tx1"/>
              </a:solidFill>
            </a:endParaRPr>
          </a:p>
        </p:txBody>
      </p:sp>
      <p:sp>
        <p:nvSpPr>
          <p:cNvPr id="3" name="Subtitle 2"/>
          <p:cNvSpPr>
            <a:spLocks noGrp="1"/>
          </p:cNvSpPr>
          <p:nvPr>
            <p:ph type="subTitle" idx="1"/>
          </p:nvPr>
        </p:nvSpPr>
        <p:spPr>
          <a:xfrm>
            <a:off x="685800" y="2286000"/>
            <a:ext cx="10820400" cy="4267200"/>
          </a:xfrm>
        </p:spPr>
        <p:txBody>
          <a:bodyPr>
            <a:normAutofit/>
          </a:bodyPr>
          <a:lstStyle/>
          <a:p>
            <a:pPr algn="l"/>
            <a:r>
              <a:rPr lang="en-US" sz="2000" dirty="0" smtClean="0"/>
              <a:t>SWBAT: </a:t>
            </a:r>
            <a:r>
              <a:rPr lang="en-US" sz="2000" dirty="0">
                <a:effectLst/>
              </a:rPr>
              <a:t>identify </a:t>
            </a:r>
            <a:r>
              <a:rPr lang="en-US" sz="2000" dirty="0" smtClean="0"/>
              <a:t>Enlightenment ideals and beliefs in America’s founding documents</a:t>
            </a:r>
            <a:r>
              <a:rPr lang="en-US" sz="2000" dirty="0" smtClean="0">
                <a:effectLst/>
              </a:rPr>
              <a:t>.</a:t>
            </a:r>
            <a:endParaRPr lang="en-US" sz="2000" dirty="0" smtClean="0">
              <a:effectLst/>
            </a:endParaRPr>
          </a:p>
          <a:p>
            <a:pPr algn="l"/>
            <a:endParaRPr lang="en-US" sz="2000" dirty="0" smtClean="0"/>
          </a:p>
          <a:p>
            <a:pPr algn="l"/>
            <a:r>
              <a:rPr lang="en-US" sz="2000" dirty="0" smtClean="0"/>
              <a:t>Homework: </a:t>
            </a:r>
          </a:p>
          <a:p>
            <a:pPr algn="l"/>
            <a:r>
              <a:rPr lang="en-US" sz="2000" dirty="0" smtClean="0"/>
              <a:t>Core: None.  Vocab quiz on Friday.</a:t>
            </a:r>
          </a:p>
          <a:p>
            <a:pPr algn="l"/>
            <a:r>
              <a:rPr lang="en-US" sz="2000" dirty="0" smtClean="0"/>
              <a:t>CP: Checklist and questions.  Vocab and geography quiz Friday.  Study guide is due on Monday.</a:t>
            </a:r>
          </a:p>
          <a:p>
            <a:pPr algn="l"/>
            <a:r>
              <a:rPr lang="en-US" sz="2000" dirty="0" smtClean="0"/>
              <a:t> </a:t>
            </a:r>
          </a:p>
          <a:p>
            <a:pPr algn="l"/>
            <a:r>
              <a:rPr lang="en-US" sz="2000" dirty="0" smtClean="0"/>
              <a:t>Do Now: </a:t>
            </a:r>
            <a:r>
              <a:rPr lang="en-US" sz="2000" dirty="0" smtClean="0">
                <a:effectLst/>
              </a:rPr>
              <a:t>What do you remem</a:t>
            </a:r>
            <a:r>
              <a:rPr lang="en-US" sz="2000" dirty="0" smtClean="0"/>
              <a:t>ber about the Revolutionary War from previous US history classes?  Consider: people, places, events, and ideas.</a:t>
            </a:r>
            <a:endParaRPr lang="en-US" sz="2000" dirty="0">
              <a:effectLst/>
            </a:endParaRPr>
          </a:p>
          <a:p>
            <a:pPr algn="l"/>
            <a:endParaRPr lang="en-US" sz="2000" dirty="0"/>
          </a:p>
        </p:txBody>
      </p:sp>
    </p:spTree>
    <p:extLst>
      <p:ext uri="{BB962C8B-B14F-4D97-AF65-F5344CB8AC3E}">
        <p14:creationId xmlns:p14="http://schemas.microsoft.com/office/powerpoint/2010/main" val="3750821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Tax what?</a:t>
            </a:r>
            <a:endParaRPr lang="en-US" dirty="0">
              <a:solidFill>
                <a:schemeClr val="accent2"/>
              </a:solidFill>
            </a:endParaRPr>
          </a:p>
        </p:txBody>
      </p:sp>
      <p:sp>
        <p:nvSpPr>
          <p:cNvPr id="3" name="Content Placeholder 2"/>
          <p:cNvSpPr>
            <a:spLocks noGrp="1"/>
          </p:cNvSpPr>
          <p:nvPr>
            <p:ph idx="1"/>
          </p:nvPr>
        </p:nvSpPr>
        <p:spPr>
          <a:xfrm>
            <a:off x="200816" y="1752149"/>
            <a:ext cx="7101505" cy="4468347"/>
          </a:xfrm>
        </p:spPr>
        <p:txBody>
          <a:bodyPr>
            <a:noAutofit/>
          </a:bodyPr>
          <a:lstStyle/>
          <a:p>
            <a:r>
              <a:rPr lang="en-US" sz="2800" b="1" dirty="0" smtClean="0">
                <a:solidFill>
                  <a:schemeClr val="accent6"/>
                </a:solidFill>
              </a:rPr>
              <a:t>Sugar Act</a:t>
            </a:r>
            <a:r>
              <a:rPr lang="en-US" sz="2800" dirty="0" smtClean="0"/>
              <a:t>: taxed sugar and molasses.</a:t>
            </a:r>
          </a:p>
          <a:p>
            <a:r>
              <a:rPr lang="en-US" sz="2800" b="1" dirty="0" smtClean="0">
                <a:solidFill>
                  <a:schemeClr val="accent6"/>
                </a:solidFill>
              </a:rPr>
              <a:t>Stamp Act</a:t>
            </a:r>
            <a:r>
              <a:rPr lang="en-US" sz="2800" dirty="0" smtClean="0"/>
              <a:t>: taxed paper products like newspapers, legal papers, and playing cards.</a:t>
            </a:r>
          </a:p>
          <a:p>
            <a:r>
              <a:rPr lang="en-US" sz="2800" dirty="0" smtClean="0"/>
              <a:t>Colonists </a:t>
            </a:r>
            <a:r>
              <a:rPr lang="en-US" sz="2800" dirty="0"/>
              <a:t>were </a:t>
            </a:r>
            <a:r>
              <a:rPr lang="en-US" sz="2800" dirty="0" smtClean="0"/>
              <a:t>upset </a:t>
            </a:r>
            <a:r>
              <a:rPr lang="en-US" sz="2800" dirty="0"/>
              <a:t>about the </a:t>
            </a:r>
            <a:r>
              <a:rPr lang="en-US" sz="2800" dirty="0" smtClean="0"/>
              <a:t>taxes/policies </a:t>
            </a:r>
            <a:r>
              <a:rPr lang="en-US" sz="2800" dirty="0"/>
              <a:t>the British were implementing.</a:t>
            </a:r>
          </a:p>
          <a:p>
            <a:r>
              <a:rPr lang="en-US" sz="2800" dirty="0"/>
              <a:t>Why?  No Taxation without </a:t>
            </a:r>
            <a:r>
              <a:rPr lang="en-US" sz="2800" dirty="0" smtClean="0"/>
              <a:t>Representation.</a:t>
            </a:r>
            <a:endParaRPr lang="en-US" sz="2800" dirty="0"/>
          </a:p>
          <a:p>
            <a:endParaRPr lang="en-US" sz="2800" dirty="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4140" b="12275"/>
          <a:stretch/>
        </p:blipFill>
        <p:spPr bwMode="auto">
          <a:xfrm>
            <a:off x="7445062" y="2039155"/>
            <a:ext cx="4493806" cy="330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047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700" y="1908109"/>
            <a:ext cx="5828763" cy="3877815"/>
          </a:xfrm>
        </p:spPr>
        <p:txBody>
          <a:bodyPr>
            <a:noAutofit/>
          </a:bodyPr>
          <a:lstStyle/>
          <a:p>
            <a:r>
              <a:rPr lang="en-US" sz="2800" dirty="0" smtClean="0"/>
              <a:t>THE ENLIGHTENMENT!</a:t>
            </a:r>
          </a:p>
          <a:p>
            <a:r>
              <a:rPr lang="en-US" sz="2800" dirty="0" smtClean="0"/>
              <a:t>The idea that government exists to protect and serve the people has really taken root in America.</a:t>
            </a:r>
          </a:p>
          <a:p>
            <a:r>
              <a:rPr lang="en-US" sz="2800" dirty="0" smtClean="0"/>
              <a:t>By not allowing colonists representation in Parliament and taxing the colonies without their consent, colonists see GB as backwards and anti-progressive.</a:t>
            </a:r>
            <a:endParaRPr lang="en-US" sz="2800" dirty="0"/>
          </a:p>
        </p:txBody>
      </p:sp>
      <p:sp>
        <p:nvSpPr>
          <p:cNvPr id="3" name="Title 2"/>
          <p:cNvSpPr>
            <a:spLocks noGrp="1"/>
          </p:cNvSpPr>
          <p:nvPr>
            <p:ph type="title"/>
          </p:nvPr>
        </p:nvSpPr>
        <p:spPr/>
        <p:txBody>
          <a:bodyPr/>
          <a:lstStyle/>
          <a:p>
            <a:r>
              <a:rPr lang="en-US" dirty="0" smtClean="0">
                <a:solidFill>
                  <a:schemeClr val="accent2"/>
                </a:solidFill>
              </a:rPr>
              <a:t>Why is this a big deal?</a:t>
            </a:r>
            <a:endParaRPr lang="en-US" dirty="0">
              <a:solidFill>
                <a:schemeClr val="accent2"/>
              </a:solidFill>
            </a:endParaRPr>
          </a:p>
        </p:txBody>
      </p:sp>
      <p:pic>
        <p:nvPicPr>
          <p:cNvPr id="1026" name="Picture 2" descr="http://upload.wikimedia.org/wikipedia/commons/0/0d/Congress_voting_independ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538" y="1738648"/>
            <a:ext cx="5558489" cy="404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297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From here it only gets worse…</a:t>
            </a:r>
            <a:endParaRPr lang="en-US" dirty="0">
              <a:solidFill>
                <a:schemeClr val="accent2"/>
              </a:solidFill>
            </a:endParaRPr>
          </a:p>
        </p:txBody>
      </p:sp>
      <p:sp>
        <p:nvSpPr>
          <p:cNvPr id="3" name="Content Placeholder 2"/>
          <p:cNvSpPr>
            <a:spLocks noGrp="1"/>
          </p:cNvSpPr>
          <p:nvPr>
            <p:ph idx="1"/>
          </p:nvPr>
        </p:nvSpPr>
        <p:spPr>
          <a:xfrm>
            <a:off x="509909" y="1858881"/>
            <a:ext cx="5890891" cy="4406006"/>
          </a:xfrm>
        </p:spPr>
        <p:txBody>
          <a:bodyPr>
            <a:normAutofit/>
          </a:bodyPr>
          <a:lstStyle/>
          <a:p>
            <a:r>
              <a:rPr lang="en-US" sz="3200" dirty="0" smtClean="0"/>
              <a:t>Boston Massacre.</a:t>
            </a:r>
          </a:p>
          <a:p>
            <a:r>
              <a:rPr lang="en-US" sz="3200" dirty="0" smtClean="0"/>
              <a:t>More acts </a:t>
            </a:r>
            <a:r>
              <a:rPr lang="en-US" sz="3200" dirty="0"/>
              <a:t>(like the Tea Act) lead to more events (like the Boston Tea Party).</a:t>
            </a:r>
          </a:p>
          <a:p>
            <a:r>
              <a:rPr lang="en-US" sz="3200" dirty="0"/>
              <a:t>The passage of the Intolerable Acts further angers colonists.</a:t>
            </a:r>
          </a:p>
          <a:p>
            <a:r>
              <a:rPr lang="en-US" sz="3200" dirty="0"/>
              <a:t>This brings us to</a:t>
            </a:r>
            <a:r>
              <a:rPr lang="en-US" sz="3200" dirty="0" smtClean="0"/>
              <a:t>…</a:t>
            </a:r>
            <a:endParaRPr lang="en-US" sz="3200" dirty="0"/>
          </a:p>
        </p:txBody>
      </p:sp>
      <p:pic>
        <p:nvPicPr>
          <p:cNvPr id="4" name="Picture 2" descr="http://www.gilderlehrman.org/sites/default/files/content-images/01868p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143" b="21650"/>
          <a:stretch/>
        </p:blipFill>
        <p:spPr bwMode="auto">
          <a:xfrm>
            <a:off x="6537380" y="2082407"/>
            <a:ext cx="5473243" cy="395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20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639" y="1614151"/>
            <a:ext cx="8596668" cy="3859369"/>
          </a:xfrm>
        </p:spPr>
        <p:txBody>
          <a:bodyPr>
            <a:normAutofit/>
          </a:bodyPr>
          <a:lstStyle/>
          <a:p>
            <a:r>
              <a:rPr lang="en-US" sz="4800" dirty="0" smtClean="0">
                <a:solidFill>
                  <a:schemeClr val="tx1"/>
                </a:solidFill>
              </a:rPr>
              <a:t>The Second Continental Congress, the Declaration of Independence, and the Revolutionary War</a:t>
            </a:r>
            <a:endParaRPr lang="en-US" sz="4800" dirty="0">
              <a:solidFill>
                <a:schemeClr val="tx1"/>
              </a:solidFill>
            </a:endParaRPr>
          </a:p>
        </p:txBody>
      </p:sp>
    </p:spTree>
    <p:extLst>
      <p:ext uri="{BB962C8B-B14F-4D97-AF65-F5344CB8AC3E}">
        <p14:creationId xmlns:p14="http://schemas.microsoft.com/office/powerpoint/2010/main" val="792140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Directions</a:t>
            </a:r>
            <a:endParaRPr lang="en-US" dirty="0"/>
          </a:p>
        </p:txBody>
      </p:sp>
      <p:sp>
        <p:nvSpPr>
          <p:cNvPr id="3" name="Content Placeholder 2"/>
          <p:cNvSpPr>
            <a:spLocks noGrp="1"/>
          </p:cNvSpPr>
          <p:nvPr>
            <p:ph idx="1"/>
          </p:nvPr>
        </p:nvSpPr>
        <p:spPr/>
        <p:txBody>
          <a:bodyPr>
            <a:normAutofit/>
          </a:bodyPr>
          <a:lstStyle/>
          <a:p>
            <a:r>
              <a:rPr lang="en-US" sz="2000" dirty="0" smtClean="0"/>
              <a:t>Turn to the person next to you.  Say hello to your new partner.  </a:t>
            </a:r>
          </a:p>
          <a:p>
            <a:r>
              <a:rPr lang="en-US" sz="2000" dirty="0" smtClean="0"/>
              <a:t>Take out your packet from yesterday.</a:t>
            </a:r>
          </a:p>
          <a:p>
            <a:r>
              <a:rPr lang="en-US" sz="2000" dirty="0" smtClean="0"/>
              <a:t>You’re going to be given a series of documents from this country’s founding.  </a:t>
            </a:r>
            <a:endParaRPr lang="en-US" sz="2000" dirty="0"/>
          </a:p>
          <a:p>
            <a:r>
              <a:rPr lang="en-US" sz="2000" dirty="0" smtClean="0"/>
              <a:t>Read each document, summarize what it’s saying, and decide which philosopher the document best represents and </a:t>
            </a:r>
            <a:r>
              <a:rPr lang="en-US" sz="2400" b="1" i="1" dirty="0" smtClean="0"/>
              <a:t>why.</a:t>
            </a:r>
          </a:p>
          <a:p>
            <a:r>
              <a:rPr lang="en-US" sz="2000" dirty="0" smtClean="0"/>
              <a:t>Tomorrow, you will come in and respond to the question: How </a:t>
            </a:r>
            <a:r>
              <a:rPr lang="en-US" sz="2000" dirty="0"/>
              <a:t>did the ideas of the Enlightenment influence the American </a:t>
            </a:r>
            <a:r>
              <a:rPr lang="en-US" sz="2000" dirty="0" smtClean="0"/>
              <a:t>Revolution and </a:t>
            </a:r>
            <a:r>
              <a:rPr lang="en-US" sz="2000" dirty="0"/>
              <a:t>the formation of the American Government?</a:t>
            </a:r>
            <a:endParaRPr lang="en-US" sz="2000" b="1" dirty="0"/>
          </a:p>
        </p:txBody>
      </p:sp>
    </p:spTree>
    <p:extLst>
      <p:ext uri="{BB962C8B-B14F-4D97-AF65-F5344CB8AC3E}">
        <p14:creationId xmlns:p14="http://schemas.microsoft.com/office/powerpoint/2010/main" val="4208358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Question:</a:t>
            </a:r>
            <a:endParaRPr lang="en-US" dirty="0"/>
          </a:p>
        </p:txBody>
      </p:sp>
      <p:sp>
        <p:nvSpPr>
          <p:cNvPr id="3" name="Content Placeholder 2"/>
          <p:cNvSpPr>
            <a:spLocks noGrp="1"/>
          </p:cNvSpPr>
          <p:nvPr>
            <p:ph idx="1"/>
          </p:nvPr>
        </p:nvSpPr>
        <p:spPr/>
        <p:txBody>
          <a:bodyPr>
            <a:normAutofit/>
          </a:bodyPr>
          <a:lstStyle/>
          <a:p>
            <a:pPr algn="ctr"/>
            <a:r>
              <a:rPr lang="en-US" dirty="0"/>
              <a:t>Did G.B. have the right to tax the colonists if the French and Indian War was fought for the defense of the colonies??</a:t>
            </a:r>
          </a:p>
        </p:txBody>
      </p:sp>
    </p:spTree>
    <p:extLst>
      <p:ext uri="{BB962C8B-B14F-4D97-AF65-F5344CB8AC3E}">
        <p14:creationId xmlns:p14="http://schemas.microsoft.com/office/powerpoint/2010/main" val="246896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45" y="411650"/>
            <a:ext cx="8596668" cy="1320800"/>
          </a:xfrm>
        </p:spPr>
        <p:txBody>
          <a:bodyPr>
            <a:normAutofit/>
          </a:bodyPr>
          <a:lstStyle/>
          <a:p>
            <a:r>
              <a:rPr lang="en-US" dirty="0" smtClean="0">
                <a:solidFill>
                  <a:schemeClr val="accent2"/>
                </a:solidFill>
              </a:rPr>
              <a:t>Beginnings of Trouble- the Seven Years </a:t>
            </a:r>
            <a:r>
              <a:rPr lang="en-US" dirty="0" smtClean="0">
                <a:solidFill>
                  <a:schemeClr val="accent2"/>
                </a:solidFill>
              </a:rPr>
              <a:t>War (French and Indian War)</a:t>
            </a:r>
            <a:endParaRPr lang="en-US" dirty="0">
              <a:solidFill>
                <a:schemeClr val="accent2"/>
              </a:solidFill>
            </a:endParaRPr>
          </a:p>
        </p:txBody>
      </p:sp>
      <p:sp>
        <p:nvSpPr>
          <p:cNvPr id="3" name="Content Placeholder 2"/>
          <p:cNvSpPr>
            <a:spLocks noGrp="1"/>
          </p:cNvSpPr>
          <p:nvPr>
            <p:ph idx="1"/>
          </p:nvPr>
        </p:nvSpPr>
        <p:spPr>
          <a:xfrm>
            <a:off x="915145" y="1732450"/>
            <a:ext cx="10351066" cy="4439750"/>
          </a:xfrm>
        </p:spPr>
        <p:txBody>
          <a:bodyPr>
            <a:normAutofit fontScale="92500"/>
          </a:bodyPr>
          <a:lstStyle/>
          <a:p>
            <a:r>
              <a:rPr lang="en-US" sz="2400" dirty="0"/>
              <a:t>Struggles for supremacy in the New World between Great Britain and France had been waging for decades. </a:t>
            </a:r>
          </a:p>
          <a:p>
            <a:r>
              <a:rPr lang="en-US" sz="2400" dirty="0"/>
              <a:t>Hostilities intensified in the early 1750′s as both English and French settlers had attempted to colonize land in the Ohio River Valley, near present day Pittsburgh, Pennsylvania. </a:t>
            </a:r>
          </a:p>
          <a:p>
            <a:r>
              <a:rPr lang="en-US" sz="2400" dirty="0"/>
              <a:t>The English settlers, who had moved northwest from Virginia, and French settlers, who had moved east from the Great Lakes, or south from Canada, each thought they owned the rights to the land.</a:t>
            </a:r>
          </a:p>
          <a:p>
            <a:r>
              <a:rPr lang="en-US" sz="2400" dirty="0"/>
              <a:t>Result: War</a:t>
            </a:r>
          </a:p>
          <a:p>
            <a:r>
              <a:rPr lang="en-US" sz="2400" dirty="0"/>
              <a:t>French and Indians vs. British and Americans.</a:t>
            </a:r>
          </a:p>
          <a:p>
            <a:r>
              <a:rPr lang="en-US" sz="2400" dirty="0"/>
              <a:t>British ultimately win, gaining all French land up to the Mississippi River.</a:t>
            </a:r>
          </a:p>
        </p:txBody>
      </p:sp>
    </p:spTree>
    <p:extLst>
      <p:ext uri="{BB962C8B-B14F-4D97-AF65-F5344CB8AC3E}">
        <p14:creationId xmlns:p14="http://schemas.microsoft.com/office/powerpoint/2010/main" val="44784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93" y="304800"/>
            <a:ext cx="10351066" cy="970450"/>
          </a:xfrm>
        </p:spPr>
        <p:txBody>
          <a:bodyPr/>
          <a:lstStyle/>
          <a:p>
            <a:r>
              <a:rPr lang="en-US" dirty="0" smtClean="0">
                <a:solidFill>
                  <a:schemeClr val="accent2"/>
                </a:solidFill>
              </a:rPr>
              <a:t>Land Exchange</a:t>
            </a:r>
            <a:endParaRPr lang="en-US" dirty="0">
              <a:solidFill>
                <a:schemeClr val="accent2"/>
              </a:solidFill>
            </a:endParaRPr>
          </a:p>
        </p:txBody>
      </p:sp>
      <p:pic>
        <p:nvPicPr>
          <p:cNvPr id="2050" name="Picture 2" descr="http://www.mccordfamilyassn.com/Map176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652" y="1402568"/>
            <a:ext cx="3957549" cy="46667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fasttrackteaching.com/ftap/T_M06_ColAmerCP300g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402569"/>
            <a:ext cx="3310207" cy="466246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5105400" y="3733799"/>
            <a:ext cx="1752600" cy="1066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2615306" y="6248400"/>
            <a:ext cx="2057400" cy="369332"/>
          </a:xfrm>
          <a:prstGeom prst="rect">
            <a:avLst/>
          </a:prstGeom>
          <a:noFill/>
        </p:spPr>
        <p:txBody>
          <a:bodyPr wrap="square" rtlCol="0">
            <a:spAutoFit/>
          </a:bodyPr>
          <a:lstStyle/>
          <a:p>
            <a:r>
              <a:rPr lang="en-US" dirty="0"/>
              <a:t>1754</a:t>
            </a:r>
          </a:p>
        </p:txBody>
      </p:sp>
      <p:sp>
        <p:nvSpPr>
          <p:cNvPr id="8" name="TextBox 7"/>
          <p:cNvSpPr txBox="1"/>
          <p:nvPr/>
        </p:nvSpPr>
        <p:spPr>
          <a:xfrm>
            <a:off x="9146425" y="6248400"/>
            <a:ext cx="990600" cy="369332"/>
          </a:xfrm>
          <a:prstGeom prst="rect">
            <a:avLst/>
          </a:prstGeom>
          <a:noFill/>
        </p:spPr>
        <p:txBody>
          <a:bodyPr wrap="square" rtlCol="0">
            <a:spAutoFit/>
          </a:bodyPr>
          <a:lstStyle/>
          <a:p>
            <a:r>
              <a:rPr lang="en-US" dirty="0"/>
              <a:t>1763</a:t>
            </a:r>
          </a:p>
        </p:txBody>
      </p:sp>
    </p:spTree>
    <p:extLst>
      <p:ext uri="{BB962C8B-B14F-4D97-AF65-F5344CB8AC3E}">
        <p14:creationId xmlns:p14="http://schemas.microsoft.com/office/powerpoint/2010/main" val="198043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After the Treaty of Paris</a:t>
            </a:r>
            <a:endParaRPr lang="en-US" dirty="0">
              <a:solidFill>
                <a:schemeClr val="accent2"/>
              </a:solidFill>
            </a:endParaRPr>
          </a:p>
        </p:txBody>
      </p:sp>
      <p:sp>
        <p:nvSpPr>
          <p:cNvPr id="3" name="Content Placeholder 2"/>
          <p:cNvSpPr>
            <a:spLocks noGrp="1"/>
          </p:cNvSpPr>
          <p:nvPr>
            <p:ph idx="1"/>
          </p:nvPr>
        </p:nvSpPr>
        <p:spPr>
          <a:xfrm>
            <a:off x="677334" y="2160589"/>
            <a:ext cx="9239398" cy="3880773"/>
          </a:xfrm>
        </p:spPr>
        <p:txBody>
          <a:bodyPr>
            <a:normAutofit/>
          </a:bodyPr>
          <a:lstStyle/>
          <a:p>
            <a:r>
              <a:rPr lang="en-US" sz="2800" dirty="0"/>
              <a:t>As a result of the British victory, France was effectively expelled from the New World. </a:t>
            </a:r>
          </a:p>
          <a:p>
            <a:r>
              <a:rPr lang="en-US" sz="2800" dirty="0"/>
              <a:t>England also issued the Proclamation of 1763, which restricted settlement west of the Appalachian Mountains in an attempt to appease Indians who had developed positive relations with France.</a:t>
            </a:r>
          </a:p>
        </p:txBody>
      </p:sp>
    </p:spTree>
    <p:extLst>
      <p:ext uri="{BB962C8B-B14F-4D97-AF65-F5344CB8AC3E}">
        <p14:creationId xmlns:p14="http://schemas.microsoft.com/office/powerpoint/2010/main" val="111592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earnnc.org/lp/media/uploads/2008/07/map_of_territorial_growth_1775.jpg"/>
          <p:cNvPicPr>
            <a:picLocks noChangeAspect="1" noChangeArrowheads="1"/>
          </p:cNvPicPr>
          <p:nvPr/>
        </p:nvPicPr>
        <p:blipFill>
          <a:blip r:embed="rId2" cstate="print"/>
          <a:srcRect/>
          <a:stretch>
            <a:fillRect/>
          </a:stretch>
        </p:blipFill>
        <p:spPr bwMode="auto">
          <a:xfrm>
            <a:off x="3886778" y="381795"/>
            <a:ext cx="4782209" cy="6170593"/>
          </a:xfrm>
          <a:prstGeom prst="rect">
            <a:avLst/>
          </a:prstGeom>
          <a:noFill/>
        </p:spPr>
      </p:pic>
    </p:spTree>
    <p:extLst>
      <p:ext uri="{BB962C8B-B14F-4D97-AF65-F5344CB8AC3E}">
        <p14:creationId xmlns:p14="http://schemas.microsoft.com/office/powerpoint/2010/main" val="3484715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2"/>
                </a:solidFill>
              </a:rPr>
              <a:t>Question:</a:t>
            </a:r>
            <a:endParaRPr lang="en-US" dirty="0">
              <a:solidFill>
                <a:schemeClr val="accent2"/>
              </a:solidFill>
            </a:endParaRPr>
          </a:p>
        </p:txBody>
      </p:sp>
      <p:sp>
        <p:nvSpPr>
          <p:cNvPr id="3" name="Content Placeholder 2"/>
          <p:cNvSpPr>
            <a:spLocks noGrp="1"/>
          </p:cNvSpPr>
          <p:nvPr>
            <p:ph idx="1"/>
          </p:nvPr>
        </p:nvSpPr>
        <p:spPr>
          <a:xfrm>
            <a:off x="940158" y="1905000"/>
            <a:ext cx="5383369" cy="4109433"/>
          </a:xfrm>
        </p:spPr>
        <p:txBody>
          <a:bodyPr>
            <a:noAutofit/>
          </a:bodyPr>
          <a:lstStyle/>
          <a:p>
            <a:r>
              <a:rPr lang="en-US" sz="3600" dirty="0"/>
              <a:t>If you were a colonist </a:t>
            </a:r>
            <a:r>
              <a:rPr lang="en-US" sz="3600" dirty="0" smtClean="0"/>
              <a:t>who fought with the British during the Seven Years War, </a:t>
            </a:r>
            <a:r>
              <a:rPr lang="en-US" sz="3600" dirty="0"/>
              <a:t>how would you </a:t>
            </a:r>
            <a:r>
              <a:rPr lang="en-US" sz="3600" dirty="0" smtClean="0"/>
              <a:t>feel with the passing of the Proclamation of 1763?</a:t>
            </a:r>
            <a:endParaRPr lang="en-US" sz="3600" dirty="0"/>
          </a:p>
        </p:txBody>
      </p:sp>
      <p:pic>
        <p:nvPicPr>
          <p:cNvPr id="1026" name="Picture 2" descr="http://www.posterenvy.com/catalog/ss066thumb%20-%20The%20Proclamation%20of%201763.jpg"/>
          <p:cNvPicPr>
            <a:picLocks noChangeAspect="1" noChangeArrowheads="1"/>
          </p:cNvPicPr>
          <p:nvPr/>
        </p:nvPicPr>
        <p:blipFill rotWithShape="1">
          <a:blip r:embed="rId2">
            <a:extLst>
              <a:ext uri="{28A0092B-C50C-407E-A947-70E740481C1C}">
                <a14:useLocalDpi xmlns:a14="http://schemas.microsoft.com/office/drawing/2010/main" val="0"/>
              </a:ext>
            </a:extLst>
          </a:blip>
          <a:srcRect b="15040"/>
          <a:stretch/>
        </p:blipFill>
        <p:spPr bwMode="auto">
          <a:xfrm>
            <a:off x="7543800" y="838201"/>
            <a:ext cx="4450714" cy="564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5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Another Problem: the Cost of War</a:t>
            </a:r>
            <a:endParaRPr lang="en-US" dirty="0">
              <a:solidFill>
                <a:schemeClr val="accent2"/>
              </a:solidFill>
            </a:endParaRPr>
          </a:p>
        </p:txBody>
      </p:sp>
      <p:sp>
        <p:nvSpPr>
          <p:cNvPr id="3" name="Content Placeholder 2"/>
          <p:cNvSpPr>
            <a:spLocks noGrp="1"/>
          </p:cNvSpPr>
          <p:nvPr>
            <p:ph idx="1"/>
          </p:nvPr>
        </p:nvSpPr>
        <p:spPr>
          <a:xfrm>
            <a:off x="915145" y="2057401"/>
            <a:ext cx="10351066" cy="4058751"/>
          </a:xfrm>
        </p:spPr>
        <p:txBody>
          <a:bodyPr>
            <a:normAutofit/>
          </a:bodyPr>
          <a:lstStyle/>
          <a:p>
            <a:r>
              <a:rPr lang="en-US" sz="3600" dirty="0"/>
              <a:t>War is expensive and cost G.B. </a:t>
            </a:r>
            <a:r>
              <a:rPr lang="en-US" sz="3600" dirty="0" smtClean="0"/>
              <a:t>a </a:t>
            </a:r>
            <a:r>
              <a:rPr lang="en-US" sz="3600" dirty="0"/>
              <a:t>ton of money.</a:t>
            </a:r>
          </a:p>
          <a:p>
            <a:r>
              <a:rPr lang="en-US" sz="3600" dirty="0"/>
              <a:t>G.B. believed since it had defended the colonists, the colonists should have to repay the Crown.</a:t>
            </a:r>
          </a:p>
          <a:p>
            <a:endParaRPr lang="en-US" sz="3600" dirty="0"/>
          </a:p>
        </p:txBody>
      </p:sp>
    </p:spTree>
    <p:extLst>
      <p:ext uri="{BB962C8B-B14F-4D97-AF65-F5344CB8AC3E}">
        <p14:creationId xmlns:p14="http://schemas.microsoft.com/office/powerpoint/2010/main" val="106223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21897218"/>
              </p:ext>
            </p:extLst>
          </p:nvPr>
        </p:nvGraphicFramePr>
        <p:xfrm>
          <a:off x="839789" y="1371601"/>
          <a:ext cx="10512425" cy="48053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676901" y="6172200"/>
            <a:ext cx="838200" cy="400110"/>
          </a:xfrm>
          <a:prstGeom prst="rect">
            <a:avLst/>
          </a:prstGeom>
          <a:noFill/>
        </p:spPr>
        <p:txBody>
          <a:bodyPr wrap="square" rtlCol="0">
            <a:spAutoFit/>
          </a:bodyPr>
          <a:lstStyle/>
          <a:p>
            <a:r>
              <a:rPr lang="en-US" sz="2000" dirty="0"/>
              <a:t>Year</a:t>
            </a:r>
          </a:p>
        </p:txBody>
      </p:sp>
      <p:sp>
        <p:nvSpPr>
          <p:cNvPr id="10" name="TextBox 9"/>
          <p:cNvSpPr txBox="1"/>
          <p:nvPr/>
        </p:nvSpPr>
        <p:spPr>
          <a:xfrm>
            <a:off x="347010" y="2590800"/>
            <a:ext cx="461665" cy="2057400"/>
          </a:xfrm>
          <a:prstGeom prst="rect">
            <a:avLst/>
          </a:prstGeom>
          <a:noFill/>
        </p:spPr>
        <p:txBody>
          <a:bodyPr vert="vert270" wrap="square" rtlCol="0">
            <a:spAutoFit/>
          </a:bodyPr>
          <a:lstStyle/>
          <a:p>
            <a:r>
              <a:rPr lang="en-US" dirty="0"/>
              <a:t>Millions of Pounds</a:t>
            </a:r>
          </a:p>
        </p:txBody>
      </p:sp>
      <p:sp>
        <p:nvSpPr>
          <p:cNvPr id="11" name="Rectangle 10"/>
          <p:cNvSpPr/>
          <p:nvPr/>
        </p:nvSpPr>
        <p:spPr>
          <a:xfrm>
            <a:off x="9461008" y="228600"/>
            <a:ext cx="6858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461008" y="685800"/>
            <a:ext cx="6858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155377" y="240268"/>
            <a:ext cx="1966291" cy="369332"/>
          </a:xfrm>
          <a:prstGeom prst="rect">
            <a:avLst/>
          </a:prstGeom>
          <a:noFill/>
        </p:spPr>
        <p:txBody>
          <a:bodyPr wrap="square" rtlCol="0">
            <a:spAutoFit/>
          </a:bodyPr>
          <a:lstStyle/>
          <a:p>
            <a:r>
              <a:rPr lang="en-US" dirty="0"/>
              <a:t>Military Expenses</a:t>
            </a:r>
          </a:p>
        </p:txBody>
      </p:sp>
      <p:sp>
        <p:nvSpPr>
          <p:cNvPr id="14" name="TextBox 13"/>
          <p:cNvSpPr txBox="1"/>
          <p:nvPr/>
        </p:nvSpPr>
        <p:spPr>
          <a:xfrm>
            <a:off x="10224121" y="700720"/>
            <a:ext cx="1828800" cy="369332"/>
          </a:xfrm>
          <a:prstGeom prst="rect">
            <a:avLst/>
          </a:prstGeom>
          <a:noFill/>
        </p:spPr>
        <p:txBody>
          <a:bodyPr wrap="square" rtlCol="0">
            <a:spAutoFit/>
          </a:bodyPr>
          <a:lstStyle/>
          <a:p>
            <a:r>
              <a:rPr lang="en-US" dirty="0"/>
              <a:t>Tax Revenue</a:t>
            </a:r>
          </a:p>
        </p:txBody>
      </p:sp>
    </p:spTree>
    <p:extLst>
      <p:ext uri="{BB962C8B-B14F-4D97-AF65-F5344CB8AC3E}">
        <p14:creationId xmlns:p14="http://schemas.microsoft.com/office/powerpoint/2010/main" val="393417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640" y="506569"/>
            <a:ext cx="10128041" cy="1320800"/>
          </a:xfrm>
        </p:spPr>
        <p:txBody>
          <a:bodyPr/>
          <a:lstStyle/>
          <a:p>
            <a:r>
              <a:rPr lang="en-US" dirty="0" smtClean="0">
                <a:solidFill>
                  <a:schemeClr val="tx1"/>
                </a:solidFill>
              </a:rPr>
              <a:t>So what should G.B. do if they need money??</a:t>
            </a:r>
            <a:endParaRPr lang="en-US" dirty="0">
              <a:solidFill>
                <a:schemeClr val="tx1"/>
              </a:solidFill>
            </a:endParaRPr>
          </a:p>
        </p:txBody>
      </p:sp>
      <p:pic>
        <p:nvPicPr>
          <p:cNvPr id="4" name="Picture 4" descr="All the things - Tax All the things"/>
          <p:cNvPicPr>
            <a:picLocks noGrp="1" noChangeAspect="1" noChangeArrowheads="1"/>
          </p:cNvPicPr>
          <p:nvPr>
            <p:ph idx="1"/>
          </p:nvPr>
        </p:nvPicPr>
        <p:blipFill>
          <a:blip r:embed="rId2" cstate="print"/>
          <a:stretch>
            <a:fillRect/>
          </a:stretch>
        </p:blipFill>
        <p:spPr bwMode="auto">
          <a:xfrm>
            <a:off x="3933904" y="1964486"/>
            <a:ext cx="4205544" cy="4205544"/>
          </a:xfrm>
          <a:prstGeom prst="rect">
            <a:avLst/>
          </a:prstGeom>
          <a:noFill/>
        </p:spPr>
      </p:pic>
    </p:spTree>
    <p:extLst>
      <p:ext uri="{BB962C8B-B14F-4D97-AF65-F5344CB8AC3E}">
        <p14:creationId xmlns:p14="http://schemas.microsoft.com/office/powerpoint/2010/main" val="278079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664</TotalTime>
  <Words>620</Words>
  <Application>Microsoft Office PowerPoint</Application>
  <PresentationFormat>Widescreen</PresentationFormat>
  <Paragraphs>56</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Trebuchet MS</vt:lpstr>
      <vt:lpstr>Wingdings 2</vt:lpstr>
      <vt:lpstr>Wingdings 3</vt:lpstr>
      <vt:lpstr>HDOfficeLightV0</vt:lpstr>
      <vt:lpstr>Facet</vt:lpstr>
      <vt:lpstr>The American Revolution</vt:lpstr>
      <vt:lpstr>Beginnings of Trouble- the Seven Years War (French and Indian War)</vt:lpstr>
      <vt:lpstr>Land Exchange</vt:lpstr>
      <vt:lpstr>After the Treaty of Paris</vt:lpstr>
      <vt:lpstr>PowerPoint Presentation</vt:lpstr>
      <vt:lpstr>Question:</vt:lpstr>
      <vt:lpstr>Another Problem: the Cost of War</vt:lpstr>
      <vt:lpstr>PowerPoint Presentation</vt:lpstr>
      <vt:lpstr>So what should G.B. do if they need money??</vt:lpstr>
      <vt:lpstr>Tax what?</vt:lpstr>
      <vt:lpstr>Why is this a big deal?</vt:lpstr>
      <vt:lpstr>From here it only gets worse…</vt:lpstr>
      <vt:lpstr>The Second Continental Congress, the Declaration of Independence, and the Revolutionary War</vt:lpstr>
      <vt:lpstr>Activity Directions</vt:lpstr>
      <vt:lpstr>Exit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Karlie Leonelli</dc:creator>
  <cp:lastModifiedBy>Leonelli, Karlie</cp:lastModifiedBy>
  <cp:revision>14</cp:revision>
  <dcterms:created xsi:type="dcterms:W3CDTF">2014-11-17T02:18:18Z</dcterms:created>
  <dcterms:modified xsi:type="dcterms:W3CDTF">2014-11-19T20:01:01Z</dcterms:modified>
</cp:coreProperties>
</file>