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notesMasterIdLst>
    <p:notesMasterId r:id="rId14"/>
  </p:notesMasterIdLst>
  <p:sldIdLst>
    <p:sldId id="256" r:id="rId2"/>
    <p:sldId id="276" r:id="rId3"/>
    <p:sldId id="268" r:id="rId4"/>
    <p:sldId id="261" r:id="rId5"/>
    <p:sldId id="262" r:id="rId6"/>
    <p:sldId id="269" r:id="rId7"/>
    <p:sldId id="270" r:id="rId8"/>
    <p:sldId id="273" r:id="rId9"/>
    <p:sldId id="264" r:id="rId10"/>
    <p:sldId id="272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790" autoAdjust="0"/>
  </p:normalViewPr>
  <p:slideViewPr>
    <p:cSldViewPr snapToGrid="0">
      <p:cViewPr varScale="1">
        <p:scale>
          <a:sx n="58" d="100"/>
          <a:sy n="58" d="100"/>
        </p:scale>
        <p:origin x="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E8890-5777-4BBA-808B-04714269AE2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41DA5-D4DA-4420-92C0-92538FEBC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41DA5-D4DA-4420-92C0-92538FEBCD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2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5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67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1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9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9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3EFA5E-FA76-400D-B3DC-F0BA90E6D107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7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52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179" y="2582778"/>
            <a:ext cx="11325725" cy="336884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6639" y="688027"/>
            <a:ext cx="8825658" cy="10445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French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241" y="2582778"/>
            <a:ext cx="11277600" cy="3088106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SWBAT: apply information learned in class to a primary source document.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Homework: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Core: None.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CP: France in Turmoil reading and questions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Do Now: What do you feel you have the right to do, have, say, or own no matter what?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Radicals take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Amidst the confusion, radicals aka </a:t>
            </a:r>
            <a:r>
              <a:rPr lang="en-US" sz="2400" dirty="0" err="1"/>
              <a:t>jacobins</a:t>
            </a:r>
            <a:r>
              <a:rPr lang="en-US" sz="2400" dirty="0"/>
              <a:t> rose up and took over the Commune, Paris’ city government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Attacked </a:t>
            </a:r>
            <a:r>
              <a:rPr lang="en-US" sz="2400" dirty="0"/>
              <a:t>the royal residence in Paris and arrested the </a:t>
            </a:r>
            <a:r>
              <a:rPr lang="en-US" sz="2400" dirty="0" smtClean="0"/>
              <a:t>king and the royal family.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following month, </a:t>
            </a:r>
            <a:r>
              <a:rPr lang="en-US" sz="2400" dirty="0" smtClean="0"/>
              <a:t>Parisian </a:t>
            </a:r>
            <a:r>
              <a:rPr lang="en-US" sz="2400" dirty="0"/>
              <a:t>insurrectionists massacred hundreds of accused </a:t>
            </a:r>
            <a:r>
              <a:rPr lang="en-US" sz="2400" dirty="0" smtClean="0"/>
              <a:t>counterrevolutionaries.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Legislative Assembly was replaced by the National </a:t>
            </a:r>
            <a:r>
              <a:rPr lang="en-US" sz="2400" dirty="0" smtClean="0"/>
              <a:t>Convention. </a:t>
            </a:r>
          </a:p>
          <a:p>
            <a:pPr lvl="1"/>
            <a:r>
              <a:rPr lang="en-US" sz="2200" dirty="0" smtClean="0"/>
              <a:t>Proclaimed </a:t>
            </a:r>
            <a:r>
              <a:rPr lang="en-US" sz="2200" dirty="0"/>
              <a:t>the </a:t>
            </a:r>
            <a:r>
              <a:rPr lang="en-US" sz="2200" dirty="0" smtClean="0"/>
              <a:t>end </a:t>
            </a:r>
            <a:r>
              <a:rPr lang="en-US" sz="2200" dirty="0"/>
              <a:t>of the monarchy and the establishment of the French </a:t>
            </a:r>
            <a:r>
              <a:rPr lang="en-US" sz="2200" dirty="0" smtClean="0"/>
              <a:t>republic.  </a:t>
            </a:r>
          </a:p>
          <a:p>
            <a:pPr lvl="1"/>
            <a:r>
              <a:rPr lang="en-US" sz="2200" dirty="0" smtClean="0"/>
              <a:t>Dissolved </a:t>
            </a:r>
            <a:r>
              <a:rPr lang="en-US" sz="2200" dirty="0"/>
              <a:t>itself and the Constitution w/plans to create a new one.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10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to do with the 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the royal family in jail, the question becomes</a:t>
            </a:r>
            <a:r>
              <a:rPr lang="en-US" sz="2800" dirty="0"/>
              <a:t>:</a:t>
            </a:r>
            <a:r>
              <a:rPr lang="en-US" sz="2800" dirty="0" smtClean="0"/>
              <a:t> what to do with them?</a:t>
            </a:r>
          </a:p>
          <a:p>
            <a:r>
              <a:rPr lang="en-US" sz="2800" dirty="0" smtClean="0"/>
              <a:t>Do you put the king on trial?  Do you put the queen on trial?  What about their children?</a:t>
            </a:r>
          </a:p>
          <a:p>
            <a:r>
              <a:rPr lang="en-US" sz="2800" dirty="0" smtClean="0"/>
              <a:t>What the National Convention chooses to do combined with war will begin the most radical phase of the French Revolution- the Reign of Terror.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52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</a:t>
            </a:r>
            <a:r>
              <a:rPr lang="en-US" dirty="0"/>
              <a:t>of the Rights of Man and Citizen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person sitting next to you, begin reading the document.  This means it should be silent in here for at least 5 minutes.</a:t>
            </a:r>
          </a:p>
          <a:p>
            <a:r>
              <a:rPr lang="en-US" dirty="0" smtClean="0"/>
              <a:t>When you and your partner are done, begin answering the questions together.</a:t>
            </a:r>
          </a:p>
          <a:p>
            <a:r>
              <a:rPr lang="en-US" dirty="0" smtClean="0"/>
              <a:t>We will go over these answers in ~20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964" y="1881606"/>
            <a:ext cx="8075102" cy="4086058"/>
          </a:xfrm>
        </p:spPr>
        <p:txBody>
          <a:bodyPr>
            <a:noAutofit/>
          </a:bodyPr>
          <a:lstStyle/>
          <a:p>
            <a:r>
              <a:rPr lang="en-US" sz="2400" dirty="0" smtClean="0"/>
              <a:t>Peasants believed that the nobles were planning a </a:t>
            </a:r>
            <a:r>
              <a:rPr lang="en-US" sz="2400" dirty="0"/>
              <a:t>"famine plot" to starve </a:t>
            </a:r>
            <a:r>
              <a:rPr lang="en-US" sz="2400" dirty="0" smtClean="0"/>
              <a:t>the population and stop the revolution. </a:t>
            </a:r>
          </a:p>
          <a:p>
            <a:r>
              <a:rPr lang="en-US" sz="2400" dirty="0" smtClean="0"/>
              <a:t>Peasants </a:t>
            </a:r>
            <a:r>
              <a:rPr lang="en-US" sz="2400" dirty="0"/>
              <a:t>and town people mobilized in many </a:t>
            </a:r>
            <a:r>
              <a:rPr lang="en-US" sz="2400" dirty="0" smtClean="0"/>
              <a:t>regions.</a:t>
            </a:r>
            <a:endParaRPr lang="en-US" sz="2400" dirty="0"/>
          </a:p>
          <a:p>
            <a:pPr lvl="1"/>
            <a:r>
              <a:rPr lang="en-US" sz="2000" dirty="0" smtClean="0"/>
              <a:t>Peasants </a:t>
            </a:r>
            <a:r>
              <a:rPr lang="en-US" sz="2000" dirty="0"/>
              <a:t>attacked manor houses and </a:t>
            </a:r>
            <a:r>
              <a:rPr lang="en-US" sz="2000" dirty="0" smtClean="0"/>
              <a:t>monasteries and killed their owners.</a:t>
            </a:r>
          </a:p>
          <a:p>
            <a:pPr lvl="1"/>
            <a:r>
              <a:rPr lang="en-US" sz="2000" dirty="0" smtClean="0"/>
              <a:t>Also destroyed possessions and burned documents that documented rents, feudal dues, and other debts.</a:t>
            </a:r>
          </a:p>
          <a:p>
            <a:r>
              <a:rPr lang="en-US" sz="2400" dirty="0" smtClean="0"/>
              <a:t>Many nobles decided to leave the country for their </a:t>
            </a:r>
            <a:r>
              <a:rPr lang="en-US" sz="2400" dirty="0"/>
              <a:t>safety aka émigrés.</a:t>
            </a:r>
            <a:endParaRPr lang="en-US" sz="2400" dirty="0" smtClean="0"/>
          </a:p>
          <a:p>
            <a:r>
              <a:rPr lang="en-US" sz="2400" dirty="0" smtClean="0"/>
              <a:t>The Great Fear led to the abolition of feudalism in France by the National Assembly.</a:t>
            </a:r>
            <a:endParaRPr lang="en-US" sz="2400" dirty="0"/>
          </a:p>
          <a:p>
            <a:r>
              <a:rPr lang="en-US" sz="2400" dirty="0" smtClean="0"/>
              <a:t>But as food shortages worsen, peasants become angrier.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066" y="2277979"/>
            <a:ext cx="3674151" cy="356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Old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126" y="2218489"/>
            <a:ext cx="7026443" cy="425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Following the violence, the Assembly adopted the </a:t>
            </a:r>
            <a:r>
              <a:rPr lang="en-US" sz="2800" b="1" dirty="0" smtClean="0">
                <a:solidFill>
                  <a:schemeClr val="accent1"/>
                </a:solidFill>
              </a:rPr>
              <a:t>Declaration of the Rights of Man and Citizen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Embodied the principles of the revolution: “liberty, equality, and fraternity”. </a:t>
            </a:r>
          </a:p>
          <a:p>
            <a:r>
              <a:rPr lang="en-US" sz="2800" dirty="0" smtClean="0"/>
              <a:t>These rights, however, only applied to men.  </a:t>
            </a:r>
            <a:r>
              <a:rPr lang="en-US" sz="2800" b="1" dirty="0" err="1" smtClean="0">
                <a:solidFill>
                  <a:schemeClr val="accent1"/>
                </a:solidFill>
              </a:rPr>
              <a:t>Olympe</a:t>
            </a:r>
            <a:r>
              <a:rPr lang="en-US" sz="2800" b="1" dirty="0" smtClean="0">
                <a:solidFill>
                  <a:schemeClr val="accent1"/>
                </a:solidFill>
              </a:rPr>
              <a:t> de Gouges </a:t>
            </a:r>
            <a:r>
              <a:rPr lang="en-US" sz="2800" dirty="0" smtClean="0"/>
              <a:t>wrote her own document the Declaration of the Rights of Women and </a:t>
            </a:r>
            <a:r>
              <a:rPr lang="en-US" sz="2800" dirty="0" err="1" smtClean="0"/>
              <a:t>Citizenesses</a:t>
            </a:r>
            <a:r>
              <a:rPr lang="en-US" sz="2800" dirty="0" smtClean="0"/>
              <a:t>, but was rejected by the Assembly.</a:t>
            </a:r>
          </a:p>
        </p:txBody>
      </p:sp>
      <p:pic>
        <p:nvPicPr>
          <p:cNvPr id="2050" name="Picture 2" descr="http://upload.wikimedia.org/wikipedia/commons/a/a2/Marie-Olympe-de-Gou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6" y="2074110"/>
            <a:ext cx="3298729" cy="403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of 1791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189" y="2294021"/>
            <a:ext cx="10459453" cy="433136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National assembly finally finished writing the Constitution it swore to create in 1791.</a:t>
            </a:r>
          </a:p>
          <a:p>
            <a:r>
              <a:rPr lang="en-US" sz="2800" dirty="0" smtClean="0"/>
              <a:t>What did it do?</a:t>
            </a:r>
          </a:p>
          <a:p>
            <a:pPr lvl="1"/>
            <a:r>
              <a:rPr lang="en-US" sz="2400" dirty="0" smtClean="0"/>
              <a:t>Est. a limited constitutional monarchy.</a:t>
            </a:r>
          </a:p>
          <a:p>
            <a:pPr lvl="1"/>
            <a:r>
              <a:rPr lang="en-US" sz="2400" dirty="0" smtClean="0"/>
              <a:t>Limited the power of the king.</a:t>
            </a:r>
          </a:p>
          <a:p>
            <a:pPr lvl="2"/>
            <a:r>
              <a:rPr lang="en-US" sz="2000" dirty="0" smtClean="0"/>
              <a:t>Could not make/block laws.</a:t>
            </a:r>
          </a:p>
          <a:p>
            <a:pPr lvl="1"/>
            <a:r>
              <a:rPr lang="en-US" sz="2400" dirty="0" smtClean="0"/>
              <a:t>Divided the gov’t into three branches: legislative, executive, and judicial.</a:t>
            </a:r>
          </a:p>
          <a:p>
            <a:pPr lvl="1"/>
            <a:r>
              <a:rPr lang="en-US" sz="2400" dirty="0" smtClean="0"/>
              <a:t>Dissolved the National Assembly and created the </a:t>
            </a:r>
            <a:r>
              <a:rPr lang="en-US" sz="2400" b="1" dirty="0" smtClean="0">
                <a:solidFill>
                  <a:schemeClr val="accent1"/>
                </a:solidFill>
              </a:rPr>
              <a:t>Legislative Assembly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644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/>
              <a:t>r</a:t>
            </a:r>
            <a:r>
              <a:rPr lang="en-US" dirty="0" smtClean="0"/>
              <a:t>egimes die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431" y="2234532"/>
            <a:ext cx="11117180" cy="3909594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Some nobles stayed at Versailles and held a feast for the king and queen applauding their reign.  </a:t>
            </a:r>
          </a:p>
          <a:p>
            <a:r>
              <a:rPr lang="en-US" sz="2400" dirty="0" smtClean="0"/>
              <a:t>When peasants heard, a crowd led by angry women stormed the palace in </a:t>
            </a:r>
            <a:r>
              <a:rPr lang="en-US" sz="2400" dirty="0"/>
              <a:t>an effort to obtain bread and force the high prices of bread down. </a:t>
            </a:r>
            <a:endParaRPr lang="en-US" sz="2400" dirty="0" smtClean="0"/>
          </a:p>
          <a:p>
            <a:pPr lvl="1"/>
            <a:r>
              <a:rPr lang="en-US" sz="2400" dirty="0" smtClean="0"/>
              <a:t>Fun fact: working </a:t>
            </a:r>
            <a:r>
              <a:rPr lang="en-US" sz="2400" dirty="0"/>
              <a:t>people often spent nearly half of their income on bread. </a:t>
            </a:r>
            <a:endParaRPr lang="en-US" sz="2200" dirty="0" smtClean="0"/>
          </a:p>
          <a:p>
            <a:r>
              <a:rPr lang="en-US" sz="2400" dirty="0" smtClean="0"/>
              <a:t> 7,000 women </a:t>
            </a:r>
            <a:r>
              <a:rPr lang="en-US" sz="2400" dirty="0"/>
              <a:t>armed with pitch forks, muskets, </a:t>
            </a:r>
            <a:r>
              <a:rPr lang="en-US" sz="2400" dirty="0" smtClean="0"/>
              <a:t>swords, and crowbars stormed the royal palace. 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king </a:t>
            </a:r>
            <a:r>
              <a:rPr lang="en-US" sz="2200" dirty="0" smtClean="0"/>
              <a:t>quickly </a:t>
            </a:r>
            <a:r>
              <a:rPr lang="en-US" sz="2200" dirty="0"/>
              <a:t>gave in to their demands. </a:t>
            </a:r>
            <a:endParaRPr lang="en-US" sz="2200" dirty="0" smtClean="0"/>
          </a:p>
          <a:p>
            <a:r>
              <a:rPr lang="en-US" sz="2400" dirty="0" smtClean="0"/>
              <a:t>The king and royal family were then forced back to Paris with them.</a:t>
            </a:r>
          </a:p>
          <a:p>
            <a:r>
              <a:rPr lang="en-US" sz="2400" dirty="0" smtClean="0"/>
              <a:t>For the first (but not last time) women, those who the Declaration of Rights did not protect, would be responsible for making revolutionary changes.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86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of the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996" y="2122236"/>
            <a:ext cx="11036968" cy="3701047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first constitution of France ultimately proved ineffective. </a:t>
            </a:r>
          </a:p>
          <a:p>
            <a:pPr lvl="1"/>
            <a:r>
              <a:rPr lang="en-US" sz="2400" dirty="0" smtClean="0"/>
              <a:t>The executive branch was too weak.</a:t>
            </a:r>
          </a:p>
          <a:p>
            <a:pPr lvl="1"/>
            <a:r>
              <a:rPr lang="en-US" sz="2400" dirty="0" smtClean="0"/>
              <a:t>Legislators were chosen by a small percentage of the population.</a:t>
            </a:r>
          </a:p>
          <a:p>
            <a:r>
              <a:rPr lang="en-US" sz="2800" dirty="0" smtClean="0"/>
              <a:t>Led to the division of the Legislative Assembly into three groups: </a:t>
            </a:r>
          </a:p>
          <a:p>
            <a:pPr lvl="1"/>
            <a:r>
              <a:rPr lang="en-US" sz="2400" dirty="0" smtClean="0"/>
              <a:t>Conservatives: felt the revolution had gone far enough.</a:t>
            </a:r>
          </a:p>
          <a:p>
            <a:pPr lvl="1"/>
            <a:r>
              <a:rPr lang="en-US" sz="2400" dirty="0" smtClean="0"/>
              <a:t>Radicals (</a:t>
            </a:r>
            <a:r>
              <a:rPr lang="en-US" sz="2400" b="1" dirty="0" smtClean="0">
                <a:solidFill>
                  <a:schemeClr val="accent1"/>
                </a:solidFill>
              </a:rPr>
              <a:t>Jacobins</a:t>
            </a:r>
            <a:r>
              <a:rPr lang="en-US" sz="2400" dirty="0" smtClean="0"/>
              <a:t>): wanted more drastic changes.</a:t>
            </a:r>
          </a:p>
          <a:p>
            <a:pPr lvl="1"/>
            <a:r>
              <a:rPr lang="en-US" sz="2400" dirty="0" smtClean="0"/>
              <a:t>Radical “Moderates” (</a:t>
            </a:r>
            <a:r>
              <a:rPr lang="en-US" sz="2400" b="1" dirty="0" err="1" smtClean="0">
                <a:solidFill>
                  <a:schemeClr val="accent1"/>
                </a:solidFill>
              </a:rPr>
              <a:t>Girodins</a:t>
            </a:r>
            <a:r>
              <a:rPr lang="en-US" sz="2400" dirty="0" smtClean="0"/>
              <a:t>): were either conservative or radical depending on the issue.</a:t>
            </a:r>
          </a:p>
        </p:txBody>
      </p:sp>
    </p:spTree>
    <p:extLst>
      <p:ext uri="{BB962C8B-B14F-4D97-AF65-F5344CB8AC3E}">
        <p14:creationId xmlns:p14="http://schemas.microsoft.com/office/powerpoint/2010/main" val="12722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 makes a mistake…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38" y="1938634"/>
            <a:ext cx="6506678" cy="402336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king and the rest of the royal family attempted to flee Paris to the eastern frontier to safety.</a:t>
            </a:r>
          </a:p>
          <a:p>
            <a:r>
              <a:rPr lang="en-US" sz="2400" dirty="0" smtClean="0"/>
              <a:t>A postmaster along the way recognized the king and alerted the authorities.</a:t>
            </a:r>
          </a:p>
          <a:p>
            <a:r>
              <a:rPr lang="en-US" sz="2400" dirty="0" smtClean="0"/>
              <a:t>The royal family was captured 31 miles from their targeted location and forced back to Paris.</a:t>
            </a:r>
          </a:p>
          <a:p>
            <a:r>
              <a:rPr lang="en-US" sz="2400" dirty="0"/>
              <a:t>The credibility of the king as a constitutional monarch had been seriously undermined by the escape attempt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At this point, saving the monarchy would depend upon a successful foreign intervention. </a:t>
            </a:r>
            <a:endParaRPr lang="en-US" sz="2400" dirty="0"/>
          </a:p>
        </p:txBody>
      </p:sp>
      <p:pic>
        <p:nvPicPr>
          <p:cNvPr id="3074" name="Picture 2" descr="http://upload.wikimedia.org/wikipedia/commons/8/81/Arrest_of_Louis_XVI_and_his_Family,_Varennes,_1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42" y="2051497"/>
            <a:ext cx="5242132" cy="379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6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70" y="2298699"/>
            <a:ext cx="10924751" cy="3416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</a:t>
            </a:r>
            <a:r>
              <a:rPr lang="en-US" sz="2800" dirty="0"/>
              <a:t>April 1792, the newly elected Legislative Assembly declared war on Austria and Prussia, where it believed that French émigrés were building counterrevolutionary </a:t>
            </a:r>
            <a:r>
              <a:rPr lang="en-US" sz="2800" dirty="0" smtClean="0"/>
              <a:t>alliances</a:t>
            </a:r>
            <a:r>
              <a:rPr lang="en-US" sz="2800" dirty="0"/>
              <a:t>.</a:t>
            </a:r>
            <a:endParaRPr lang="en-US" sz="2800" dirty="0" smtClean="0"/>
          </a:p>
          <a:p>
            <a:r>
              <a:rPr lang="en-US" sz="2800" dirty="0" smtClean="0"/>
              <a:t>Also </a:t>
            </a:r>
            <a:r>
              <a:rPr lang="en-US" sz="2800" dirty="0"/>
              <a:t>hoped to spread its revolutionary ideals across Europe through warfare. </a:t>
            </a:r>
            <a:endParaRPr lang="en-US" sz="2800" dirty="0" smtClean="0"/>
          </a:p>
          <a:p>
            <a:r>
              <a:rPr lang="en-US" sz="2800" dirty="0" smtClean="0"/>
              <a:t>Goal for Prussia and Austria: </a:t>
            </a:r>
            <a:r>
              <a:rPr lang="en-US" sz="2800" dirty="0"/>
              <a:t>restore the French monarchy.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8253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2835</TotalTime>
  <Words>771</Words>
  <Application>Microsoft Office PowerPoint</Application>
  <PresentationFormat>Widescreen</PresentationFormat>
  <Paragraphs>71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The French Revolution</vt:lpstr>
      <vt:lpstr>Homework Review</vt:lpstr>
      <vt:lpstr>The Great Fear</vt:lpstr>
      <vt:lpstr>The End of the Old Regime</vt:lpstr>
      <vt:lpstr>Constitution of 1791</vt:lpstr>
      <vt:lpstr>Old regimes die hard</vt:lpstr>
      <vt:lpstr>Effectiveness of the Constitution </vt:lpstr>
      <vt:lpstr>The King makes a mistake…</vt:lpstr>
      <vt:lpstr>War</vt:lpstr>
      <vt:lpstr>Radicals take over</vt:lpstr>
      <vt:lpstr>But what to do with the king?</vt:lpstr>
      <vt:lpstr>The Declaration of the Rights of Man and Citizen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Revolution</dc:title>
  <dc:creator>Karlie Leonelli</dc:creator>
  <cp:lastModifiedBy>Leonelli, Karlie</cp:lastModifiedBy>
  <cp:revision>44</cp:revision>
  <dcterms:created xsi:type="dcterms:W3CDTF">2013-07-16T18:55:59Z</dcterms:created>
  <dcterms:modified xsi:type="dcterms:W3CDTF">2014-12-04T20:20:29Z</dcterms:modified>
</cp:coreProperties>
</file>