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1" r:id="rId5"/>
    <p:sldId id="262" r:id="rId6"/>
    <p:sldId id="266" r:id="rId7"/>
    <p:sldId id="267" r:id="rId8"/>
    <p:sldId id="263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48A0-8992-4154-83B8-FE07E9867BE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B2A-9CEA-4579-9607-F32436F8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48A0-8992-4154-83B8-FE07E9867BE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B2A-9CEA-4579-9607-F32436F8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9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48A0-8992-4154-83B8-FE07E9867BE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B2A-9CEA-4579-9607-F32436F8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8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48A0-8992-4154-83B8-FE07E9867BE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B2A-9CEA-4579-9607-F32436F840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466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48A0-8992-4154-83B8-FE07E9867BE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B2A-9CEA-4579-9607-F32436F8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46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48A0-8992-4154-83B8-FE07E9867BE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B2A-9CEA-4579-9607-F32436F8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76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48A0-8992-4154-83B8-FE07E9867BE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B2A-9CEA-4579-9607-F32436F8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07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48A0-8992-4154-83B8-FE07E9867BE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B2A-9CEA-4579-9607-F32436F8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17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48A0-8992-4154-83B8-FE07E9867BE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B2A-9CEA-4579-9607-F32436F8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6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48A0-8992-4154-83B8-FE07E9867BE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B2A-9CEA-4579-9607-F32436F8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9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48A0-8992-4154-83B8-FE07E9867BE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B2A-9CEA-4579-9607-F32436F8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1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48A0-8992-4154-83B8-FE07E9867BE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B2A-9CEA-4579-9607-F32436F8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2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48A0-8992-4154-83B8-FE07E9867BE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B2A-9CEA-4579-9607-F32436F8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48A0-8992-4154-83B8-FE07E9867BE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B2A-9CEA-4579-9607-F32436F8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48A0-8992-4154-83B8-FE07E9867BE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B2A-9CEA-4579-9607-F32436F8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4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48A0-8992-4154-83B8-FE07E9867BE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B2A-9CEA-4579-9607-F32436F8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1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48A0-8992-4154-83B8-FE07E9867BE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0B2A-9CEA-4579-9607-F32436F8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7C648A0-8992-4154-83B8-FE07E9867BE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2920B2A-9CEA-4579-9607-F32436F8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50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211196"/>
            <a:ext cx="9440034" cy="1463057"/>
          </a:xfrm>
        </p:spPr>
        <p:txBody>
          <a:bodyPr/>
          <a:lstStyle/>
          <a:p>
            <a:r>
              <a:rPr lang="en-US" dirty="0" smtClean="0"/>
              <a:t>The Slave Trade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882" y="2665928"/>
            <a:ext cx="11500833" cy="329699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SWBAT:</a:t>
            </a:r>
            <a:r>
              <a:rPr lang="en-US" dirty="0"/>
              <a:t> </a:t>
            </a:r>
            <a:r>
              <a:rPr lang="en-US" dirty="0" smtClean="0"/>
              <a:t>identify the terms middle passage and triangular trade and describe the journey a slave made from Africa to the new world.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Homework: </a:t>
            </a:r>
            <a:r>
              <a:rPr lang="en-US" dirty="0"/>
              <a:t>Picture Prompt. Avoid reciting the </a:t>
            </a:r>
            <a:r>
              <a:rPr lang="en-US" i="1" dirty="0" smtClean="0"/>
              <a:t>Amistad</a:t>
            </a:r>
            <a:r>
              <a:rPr lang="en-US" dirty="0" smtClean="0"/>
              <a:t> film </a:t>
            </a:r>
            <a:r>
              <a:rPr lang="en-US" dirty="0"/>
              <a:t>clip.  Use </a:t>
            </a:r>
            <a:r>
              <a:rPr lang="en-US" dirty="0" smtClean="0"/>
              <a:t>your imagination </a:t>
            </a:r>
            <a:r>
              <a:rPr lang="en-US" dirty="0"/>
              <a:t>for inspiration for your </a:t>
            </a:r>
            <a:r>
              <a:rPr lang="en-US" dirty="0" smtClean="0"/>
              <a:t>own </a:t>
            </a:r>
            <a:r>
              <a:rPr lang="en-US" dirty="0"/>
              <a:t>tale</a:t>
            </a:r>
            <a:r>
              <a:rPr lang="en-US" dirty="0" smtClean="0"/>
              <a:t>.  Make sure you use and underline the words at the bottom.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Do Now: write down anything you know about the slave trade (who it involved, what the journey was like, why they were being brought over, etc</a:t>
            </a:r>
            <a:r>
              <a:rPr lang="en-US" dirty="0" smtClean="0"/>
              <a:t>.) on the “What you Know” section of your chart.</a:t>
            </a:r>
            <a:endParaRPr lang="en-US" dirty="0" smtClean="0"/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44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Clip- </a:t>
            </a:r>
            <a:r>
              <a:rPr lang="en-US" i="1" dirty="0" smtClean="0"/>
              <a:t>Amistad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8" y="1732449"/>
            <a:ext cx="10675129" cy="441077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Some questions to keep in mind while watching:</a:t>
            </a:r>
          </a:p>
          <a:p>
            <a:pPr lvl="1"/>
            <a:r>
              <a:rPr lang="en-US" sz="2000" dirty="0" smtClean="0"/>
              <a:t>What were Africans looking to receive in exchange for slaves?</a:t>
            </a:r>
          </a:p>
          <a:p>
            <a:pPr lvl="1"/>
            <a:r>
              <a:rPr lang="en-US" sz="2000" dirty="0" smtClean="0"/>
              <a:t>What is a priest doing on board a ship ready to set sail across the Atlantic?  Why is this slightly ironic?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Fill in the “Question I still Have” section of your chart.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Disclaimer</a:t>
            </a:r>
            <a:r>
              <a:rPr lang="en-US" sz="2400" dirty="0" smtClean="0"/>
              <a:t>: This is a particularly </a:t>
            </a:r>
            <a:r>
              <a:rPr lang="en-US" sz="2400" dirty="0" smtClean="0"/>
              <a:t>disturbing </a:t>
            </a:r>
            <a:r>
              <a:rPr lang="en-US" sz="2400" dirty="0" smtClean="0"/>
              <a:t>video clip.  If you need to turn away or put your head down, it’s cool.</a:t>
            </a:r>
          </a:p>
        </p:txBody>
      </p:sp>
    </p:spTree>
    <p:extLst>
      <p:ext uri="{BB962C8B-B14F-4D97-AF65-F5344CB8AC3E}">
        <p14:creationId xmlns:p14="http://schemas.microsoft.com/office/powerpoint/2010/main" val="32924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makes</a:t>
            </a:r>
            <a:r>
              <a:rPr lang="en-US" dirty="0" smtClean="0"/>
              <a:t> </a:t>
            </a:r>
            <a:r>
              <a:rPr lang="en-US" dirty="0" smtClean="0"/>
              <a:t>the slave </a:t>
            </a:r>
            <a:r>
              <a:rPr lang="en-US" dirty="0" smtClean="0"/>
              <a:t>trade necessary?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3" y="1580050"/>
            <a:ext cx="6105192" cy="4957659"/>
          </a:xfrm>
        </p:spPr>
        <p:txBody>
          <a:bodyPr>
            <a:noAutofit/>
          </a:bodyPr>
          <a:lstStyle/>
          <a:p>
            <a:r>
              <a:rPr lang="en-US" sz="2400" dirty="0" smtClean="0"/>
              <a:t>Disease</a:t>
            </a:r>
          </a:p>
          <a:p>
            <a:r>
              <a:rPr lang="en-US" sz="2400" dirty="0" smtClean="0"/>
              <a:t>Contact with Europeans left Native Americans with no immunity.  </a:t>
            </a:r>
          </a:p>
          <a:p>
            <a:r>
              <a:rPr lang="en-US" sz="2400" dirty="0" smtClean="0"/>
              <a:t>Smallpox, the common cold, and flu killed many natives.</a:t>
            </a:r>
          </a:p>
          <a:p>
            <a:pPr lvl="1"/>
            <a:r>
              <a:rPr lang="en-US" sz="2000" dirty="0" smtClean="0"/>
              <a:t>Example: In the Bahamas, only </a:t>
            </a:r>
            <a:r>
              <a:rPr lang="en-US" sz="2000" dirty="0"/>
              <a:t>a few hundred of what may have been 250,000 </a:t>
            </a:r>
            <a:r>
              <a:rPr lang="en-US" sz="2000" dirty="0" smtClean="0"/>
              <a:t>natives </a:t>
            </a:r>
            <a:r>
              <a:rPr lang="en-US" sz="2000" dirty="0"/>
              <a:t>were left on their </a:t>
            </a:r>
            <a:r>
              <a:rPr lang="en-US" sz="2000" dirty="0" smtClean="0"/>
              <a:t>island within 60 years of contact.</a:t>
            </a:r>
          </a:p>
          <a:p>
            <a:r>
              <a:rPr lang="en-US" sz="2400" dirty="0" smtClean="0"/>
              <a:t>Natives were their labor force, but when they died, they needed to be replaced.</a:t>
            </a:r>
          </a:p>
          <a:p>
            <a:r>
              <a:rPr lang="en-US" sz="2400" dirty="0" smtClean="0"/>
              <a:t>Result: slave trade.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00" y="1945113"/>
            <a:ext cx="4796324" cy="372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64902"/>
            <a:ext cx="10353762" cy="970450"/>
          </a:xfrm>
        </p:spPr>
        <p:txBody>
          <a:bodyPr/>
          <a:lstStyle/>
          <a:p>
            <a:r>
              <a:rPr lang="en-US" dirty="0" smtClean="0"/>
              <a:t>And so it begins…the triangular trade</a:t>
            </a:r>
            <a:endParaRPr lang="en-US" dirty="0"/>
          </a:p>
        </p:txBody>
      </p:sp>
      <p:pic>
        <p:nvPicPr>
          <p:cNvPr id="4" name="Picture 2" descr="http://historynerdatunco.tripod.com/Images/images/trade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3" y="1580049"/>
            <a:ext cx="6763473" cy="507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47020" y="1944710"/>
            <a:ext cx="42242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Manufactured goods (guns, cannons, and other metal items) would be traded with Africa in exchange for slaves.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Slaves would be traded in the Caribbean for raw materials (sugar, cotton, tobacco).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Raw materials would be traded with Europe for their manufactured goods.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48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55" y="1732449"/>
            <a:ext cx="5525641" cy="4835776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name of the trip slaves made between the west coast of Africa to the New World.</a:t>
            </a:r>
          </a:p>
          <a:p>
            <a:r>
              <a:rPr lang="en-US" sz="2400" dirty="0" smtClean="0"/>
              <a:t>Were chained below decks.</a:t>
            </a:r>
          </a:p>
          <a:p>
            <a:r>
              <a:rPr lang="en-US" sz="2400" dirty="0" smtClean="0"/>
              <a:t>Received little food, little water, and had no access to bathroom facilities.</a:t>
            </a:r>
          </a:p>
          <a:p>
            <a:r>
              <a:rPr lang="en-US" sz="2400" dirty="0" smtClean="0"/>
              <a:t>Est. 15% died each shipment</a:t>
            </a:r>
          </a:p>
          <a:p>
            <a:r>
              <a:rPr lang="en-US" sz="2400" dirty="0" smtClean="0"/>
              <a:t>Est. </a:t>
            </a:r>
            <a:r>
              <a:rPr lang="en-US" sz="2400" dirty="0" smtClean="0"/>
              <a:t>12 </a:t>
            </a:r>
            <a:r>
              <a:rPr lang="en-US" sz="2400" dirty="0" smtClean="0"/>
              <a:t>million slaves survived the journey across the Atlantic.  </a:t>
            </a:r>
          </a:p>
          <a:p>
            <a:r>
              <a:rPr lang="en-US" sz="2400" dirty="0" smtClean="0"/>
              <a:t>Largest forced migration in human history. </a:t>
            </a:r>
            <a:endParaRPr lang="en-US" sz="2400" dirty="0"/>
          </a:p>
        </p:txBody>
      </p:sp>
      <p:pic>
        <p:nvPicPr>
          <p:cNvPr id="4" name="Picture 2" descr="http://0.tqn.com/d/africanhistory/1/0/p/I/SlaveShipBrook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202" y="2135942"/>
            <a:ext cx="5786907" cy="350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would Africans sell other Africans into slavery?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4" y="1822040"/>
            <a:ext cx="5795492" cy="46297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Long history of slavery in Africa.  </a:t>
            </a:r>
          </a:p>
          <a:p>
            <a:pPr lvl="1"/>
            <a:r>
              <a:rPr lang="en-US" sz="2000" dirty="0" smtClean="0"/>
              <a:t>POWs, debt slaves, criminal slaves.</a:t>
            </a:r>
          </a:p>
          <a:p>
            <a:pPr lvl="1"/>
            <a:r>
              <a:rPr lang="en-US" sz="2000" dirty="0" smtClean="0"/>
              <a:t>Were treated </a:t>
            </a:r>
            <a:r>
              <a:rPr lang="en-US" sz="2000" dirty="0" smtClean="0"/>
              <a:t>like </a:t>
            </a:r>
            <a:r>
              <a:rPr lang="en-US" sz="2000" dirty="0" smtClean="0"/>
              <a:t>servants, not slaves as we know them in America.  </a:t>
            </a:r>
          </a:p>
          <a:p>
            <a:r>
              <a:rPr lang="en-US" sz="2400" dirty="0" smtClean="0"/>
              <a:t>During 1400s large kingdoms began to rise and found they profited from the slave trade.</a:t>
            </a:r>
          </a:p>
          <a:p>
            <a:pPr lvl="1"/>
            <a:r>
              <a:rPr lang="en-US" sz="2000" dirty="0" smtClean="0"/>
              <a:t>Wanted to maintain an empire, they needed gold, weapons, and manufactured goods which the slave trade provided them.</a:t>
            </a:r>
            <a:endParaRPr lang="en-US" sz="2000" dirty="0"/>
          </a:p>
        </p:txBody>
      </p:sp>
      <p:pic>
        <p:nvPicPr>
          <p:cNvPr id="2050" name="Picture 2" descr="https://encrypted-tbn1.gstatic.com/images?q=tbn:ANd9GcSjTDlRvbR-6vK5235r8JfHCBX0RQBZsW9u_4t_eUHdqy2yW-4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24" y="1975943"/>
            <a:ext cx="4895429" cy="432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Reason #3: Africa </a:t>
            </a:r>
            <a:r>
              <a:rPr lang="en-US" dirty="0"/>
              <a:t>is very large and diverse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40" y="2215165"/>
            <a:ext cx="6014434" cy="3966693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People on raiding parties didn’t see themselves as enslaving their own people.</a:t>
            </a:r>
          </a:p>
          <a:p>
            <a:pPr lvl="1"/>
            <a:r>
              <a:rPr lang="en-US" sz="2400" dirty="0"/>
              <a:t>Often times, slave raiders and slaves had nothing in common except for skin color.</a:t>
            </a:r>
          </a:p>
          <a:p>
            <a:pPr lvl="1"/>
            <a:r>
              <a:rPr lang="en-US" sz="2400" dirty="0"/>
              <a:t>Spoke different languages, had different cultural customs, practiced different religions.</a:t>
            </a:r>
          </a:p>
        </p:txBody>
      </p:sp>
      <p:pic>
        <p:nvPicPr>
          <p:cNvPr id="1026" name="Picture 2" descr="http://svikaworks.nl/wp-content/uploads/2014/08/how_big_is_af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19" y="1944710"/>
            <a:ext cx="4119838" cy="454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6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70360"/>
            <a:ext cx="10353762" cy="970450"/>
          </a:xfrm>
        </p:spPr>
        <p:txBody>
          <a:bodyPr/>
          <a:lstStyle/>
          <a:p>
            <a:r>
              <a:rPr lang="en-US" dirty="0" smtClean="0"/>
              <a:t>Life as Slaves</a:t>
            </a:r>
            <a:endParaRPr lang="en-US" dirty="0"/>
          </a:p>
        </p:txBody>
      </p:sp>
      <p:pic>
        <p:nvPicPr>
          <p:cNvPr id="4" name="Picture 2" descr="http://www.common-place.org/vol-01/no-04/slavery/images/luxuri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" y="1024900"/>
            <a:ext cx="6771110" cy="521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4294" y="1481070"/>
            <a:ext cx="413411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Forced to work the mines looking for gold/silver.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Forced to do manual labor i.e. work on sugar, cotton, or tobacco plantations for long hours in extreme heat.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Short </a:t>
            </a:r>
            <a:r>
              <a:rPr lang="en-US" sz="2400" dirty="0"/>
              <a:t>life expectancy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Others worked as house servants cooking, cleaning, and doing laundry.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6214" y="6211669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“Virginian Luxuries”.  Found unsigned and undated on the back of another painting.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Almost done…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Using your notes, fill in the “What I Learned” section of your chart.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8598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519</TotalTime>
  <Words>610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Calisto MT</vt:lpstr>
      <vt:lpstr>Trebuchet MS</vt:lpstr>
      <vt:lpstr>Wingdings 2</vt:lpstr>
      <vt:lpstr>Slate</vt:lpstr>
      <vt:lpstr>The Slave Trade</vt:lpstr>
      <vt:lpstr>Film Clip- Amistad</vt:lpstr>
      <vt:lpstr>What makes the slave trade necessary?</vt:lpstr>
      <vt:lpstr>And so it begins…the triangular trade</vt:lpstr>
      <vt:lpstr>The Middle Passage</vt:lpstr>
      <vt:lpstr>Why would Africans sell other Africans into slavery?</vt:lpstr>
      <vt:lpstr>Reason #3: Africa is very large and diverse.</vt:lpstr>
      <vt:lpstr>Life as Slaves</vt:lpstr>
      <vt:lpstr>Almost done…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Slave Trade</dc:title>
  <dc:creator>Karlie Leonelli</dc:creator>
  <cp:lastModifiedBy>Leonelli, Karlie</cp:lastModifiedBy>
  <cp:revision>18</cp:revision>
  <dcterms:created xsi:type="dcterms:W3CDTF">2013-06-20T20:57:13Z</dcterms:created>
  <dcterms:modified xsi:type="dcterms:W3CDTF">2014-09-22T17:27:15Z</dcterms:modified>
</cp:coreProperties>
</file>