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sldIdLst>
    <p:sldId id="256" r:id="rId2"/>
    <p:sldId id="275" r:id="rId3"/>
    <p:sldId id="276" r:id="rId4"/>
    <p:sldId id="277" r:id="rId5"/>
    <p:sldId id="278" r:id="rId6"/>
    <p:sldId id="26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2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CFF9-2A96-4E40-B4C0-BE39358446F3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E7A0-6B67-4F07-91E9-086582C49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65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CFF9-2A96-4E40-B4C0-BE39358446F3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E7A0-6B67-4F07-91E9-086582C49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97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CFF9-2A96-4E40-B4C0-BE39358446F3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E7A0-6B67-4F07-91E9-086582C494D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8338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CFF9-2A96-4E40-B4C0-BE39358446F3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E7A0-6B67-4F07-91E9-086582C49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38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CFF9-2A96-4E40-B4C0-BE39358446F3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E7A0-6B67-4F07-91E9-086582C494D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06917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CFF9-2A96-4E40-B4C0-BE39358446F3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E7A0-6B67-4F07-91E9-086582C49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984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CFF9-2A96-4E40-B4C0-BE39358446F3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E7A0-6B67-4F07-91E9-086582C49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93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CFF9-2A96-4E40-B4C0-BE39358446F3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E7A0-6B67-4F07-91E9-086582C49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4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CFF9-2A96-4E40-B4C0-BE39358446F3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E7A0-6B67-4F07-91E9-086582C49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783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CFF9-2A96-4E40-B4C0-BE39358446F3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E7A0-6B67-4F07-91E9-086582C49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5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CFF9-2A96-4E40-B4C0-BE39358446F3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E7A0-6B67-4F07-91E9-086582C49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54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CFF9-2A96-4E40-B4C0-BE39358446F3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E7A0-6B67-4F07-91E9-086582C49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13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CFF9-2A96-4E40-B4C0-BE39358446F3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E7A0-6B67-4F07-91E9-086582C49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76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CFF9-2A96-4E40-B4C0-BE39358446F3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E7A0-6B67-4F07-91E9-086582C49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452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CFF9-2A96-4E40-B4C0-BE39358446F3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E7A0-6B67-4F07-91E9-086582C49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501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CFF9-2A96-4E40-B4C0-BE39358446F3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E7A0-6B67-4F07-91E9-086582C49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992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CCFF9-2A96-4E40-B4C0-BE39358446F3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F93E7A0-6B67-4F07-91E9-086582C49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0734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  <p:sldLayoutId id="2147483862" r:id="rId12"/>
    <p:sldLayoutId id="2147483863" r:id="rId13"/>
    <p:sldLayoutId id="2147483864" r:id="rId14"/>
    <p:sldLayoutId id="2147483865" r:id="rId15"/>
    <p:sldLayoutId id="21474838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9397" y="310994"/>
            <a:ext cx="9144000" cy="203296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The Spread of Protestantism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9398" y="2846231"/>
            <a:ext cx="8899302" cy="3863662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/>
              <a:t>SWBAT: explain the spread of Protestantism across Europe and the effect it had on those living at the time.</a:t>
            </a:r>
          </a:p>
          <a:p>
            <a:pPr algn="l"/>
            <a:endParaRPr lang="en-US" sz="2000" b="1" dirty="0" smtClean="0"/>
          </a:p>
          <a:p>
            <a:pPr algn="l"/>
            <a:r>
              <a:rPr lang="en-US" sz="2000" b="1" dirty="0" smtClean="0"/>
              <a:t>Homework: Fill in the chart for Anglicanism. You will need to use the info sheet.</a:t>
            </a:r>
          </a:p>
          <a:p>
            <a:pPr algn="l"/>
            <a:endParaRPr lang="en-US" sz="2000" b="1" dirty="0" smtClean="0"/>
          </a:p>
          <a:p>
            <a:pPr algn="l"/>
            <a:r>
              <a:rPr lang="en-US" sz="2000" b="1" dirty="0" smtClean="0"/>
              <a:t>Do now: Study for the vocab quiz.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0881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Lutheranism so Popular?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6483320" cy="3880773"/>
          </a:xfrm>
        </p:spPr>
        <p:txBody>
          <a:bodyPr>
            <a:noAutofit/>
          </a:bodyPr>
          <a:lstStyle/>
          <a:p>
            <a:r>
              <a:rPr lang="en-US" sz="2800" dirty="0" smtClean="0"/>
              <a:t>It’s not that different than Catholicism.</a:t>
            </a:r>
          </a:p>
          <a:p>
            <a:pPr lvl="1"/>
            <a:r>
              <a:rPr lang="en-US" sz="2400" dirty="0" smtClean="0"/>
              <a:t>Uses the same prayers, like the Apostles and Nicene Creed.</a:t>
            </a:r>
          </a:p>
          <a:p>
            <a:pPr lvl="1"/>
            <a:r>
              <a:rPr lang="en-US" sz="2400" dirty="0" smtClean="0"/>
              <a:t>Belief in transubstantiation, or the literal transformation of bread and wine into the body and blood of Christ.</a:t>
            </a:r>
          </a:p>
          <a:p>
            <a:r>
              <a:rPr lang="en-US" sz="2800" dirty="0" smtClean="0"/>
              <a:t>It’s also a little different, which makes people like it more.</a:t>
            </a:r>
          </a:p>
          <a:p>
            <a:pPr lvl="1"/>
            <a:r>
              <a:rPr lang="en-US" sz="2400" dirty="0" smtClean="0"/>
              <a:t>Belief that faith alone brings salvation.</a:t>
            </a:r>
            <a:endParaRPr lang="en-US" sz="2400" dirty="0"/>
          </a:p>
        </p:txBody>
      </p:sp>
      <p:pic>
        <p:nvPicPr>
          <p:cNvPr id="1026" name="Picture 2" descr="http://upload.wikimedia.org/wikipedia/commons/thumb/f/f1/Juan_de_Juanes_002.jpg/640px-Juan_de_Juanes_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769" y="743913"/>
            <a:ext cx="3628214" cy="5850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85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everyone is happy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761" y="1825738"/>
            <a:ext cx="9324304" cy="3880773"/>
          </a:xfrm>
        </p:spPr>
        <p:txBody>
          <a:bodyPr>
            <a:noAutofit/>
          </a:bodyPr>
          <a:lstStyle/>
          <a:p>
            <a:r>
              <a:rPr lang="en-US" sz="3200" dirty="0" smtClean="0"/>
              <a:t>Lutheranism spread rapidly throughout Germany, but that didn’t mean that everyone converted, or liked it.</a:t>
            </a:r>
          </a:p>
          <a:p>
            <a:r>
              <a:rPr lang="en-US" sz="3200" dirty="0" smtClean="0"/>
              <a:t>Catholic Holy Roman Emperor Charles V sent his armies into provinces where Princes allowed Protestantism and war broke out.</a:t>
            </a:r>
          </a:p>
          <a:p>
            <a:pPr lvl="1"/>
            <a:r>
              <a:rPr lang="en-US" sz="2800" dirty="0" smtClean="0"/>
              <a:t>This is called the 30 Years War.</a:t>
            </a:r>
          </a:p>
          <a:p>
            <a:pPr lvl="1"/>
            <a:r>
              <a:rPr lang="en-US" sz="2800" dirty="0" smtClean="0"/>
              <a:t>One of the most devastating wars in European history (8 million casualties). </a:t>
            </a:r>
          </a:p>
        </p:txBody>
      </p:sp>
    </p:spTree>
    <p:extLst>
      <p:ext uri="{BB962C8B-B14F-4D97-AF65-F5344CB8AC3E}">
        <p14:creationId xmlns:p14="http://schemas.microsoft.com/office/powerpoint/2010/main" val="117202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In 1555, Charles finally reached a compromise with the princes. </a:t>
            </a:r>
          </a:p>
          <a:p>
            <a:pPr lvl="1"/>
            <a:r>
              <a:rPr lang="en-US" sz="2400" dirty="0"/>
              <a:t>The </a:t>
            </a:r>
            <a:r>
              <a:rPr lang="en-US" sz="2400" b="1" dirty="0">
                <a:solidFill>
                  <a:schemeClr val="accent3"/>
                </a:solidFill>
              </a:rPr>
              <a:t>Peace of Augsburg </a:t>
            </a:r>
            <a:r>
              <a:rPr lang="en-US" sz="2400" dirty="0"/>
              <a:t>stated that each German ruler had the right to choose the religion for his state. </a:t>
            </a:r>
          </a:p>
          <a:p>
            <a:pPr lvl="2"/>
            <a:r>
              <a:rPr lang="en-US" sz="2000" dirty="0"/>
              <a:t>His subjects had to either accept the ruler's decision or move away. </a:t>
            </a:r>
          </a:p>
          <a:p>
            <a:pPr lvl="2"/>
            <a:r>
              <a:rPr lang="en-US" sz="2000" dirty="0"/>
              <a:t>Almost all the princes of the northern German states chose Lutheranism. </a:t>
            </a:r>
          </a:p>
          <a:p>
            <a:r>
              <a:rPr lang="en-US" sz="2800" dirty="0"/>
              <a:t>Why do you think so many princes chose Lutheranism?  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9982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Rise of Christian Sects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088" y="1856758"/>
            <a:ext cx="6418925" cy="3880773"/>
          </a:xfrm>
        </p:spPr>
        <p:txBody>
          <a:bodyPr>
            <a:noAutofit/>
          </a:bodyPr>
          <a:lstStyle/>
          <a:p>
            <a:r>
              <a:rPr lang="en-US" sz="2800" dirty="0" smtClean="0"/>
              <a:t>With the acceptance of Lutheranism in Germany, other religious reformers saw their opportunity to make their own churches.</a:t>
            </a:r>
          </a:p>
          <a:p>
            <a:r>
              <a:rPr lang="en-US" sz="2800" dirty="0" smtClean="0"/>
              <a:t>John Calvin, another religious man, created his own branch of Christianity called Calvinism. </a:t>
            </a:r>
          </a:p>
          <a:p>
            <a:r>
              <a:rPr lang="en-US" sz="2800" dirty="0" smtClean="0"/>
              <a:t>Led to further problems for the Catholic Church.</a:t>
            </a:r>
            <a:endParaRPr lang="en-US" sz="2800" dirty="0"/>
          </a:p>
        </p:txBody>
      </p:sp>
      <p:pic>
        <p:nvPicPr>
          <p:cNvPr id="2050" name="Picture 2" descr="http://a2.files.biography.com/image/upload/c_fill,g_face,h_300,q_80,w_300/MTE5NTU2MzE2MTcyNDg2MTU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439" y="1856758"/>
            <a:ext cx="4455061" cy="4455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456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5" y="601610"/>
            <a:ext cx="8596668" cy="1826581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The Rise of Another Christian Group</a:t>
            </a:r>
            <a:endParaRPr lang="en-US" sz="5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77335" y="2704563"/>
            <a:ext cx="8596668" cy="332722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Begin working on filling in the chart.</a:t>
            </a:r>
          </a:p>
          <a:p>
            <a:r>
              <a:rPr lang="en-US" sz="2800" dirty="0" smtClean="0"/>
              <a:t>You can fill in the boxes on Calvinism by using your notes.</a:t>
            </a:r>
          </a:p>
          <a:p>
            <a:r>
              <a:rPr lang="en-US" sz="2800" dirty="0" smtClean="0"/>
              <a:t>The Anglicanism column is for homework.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4874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904</TotalTime>
  <Words>333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The Spread of Protestantism</vt:lpstr>
      <vt:lpstr>Why is Lutheranism so Popular?</vt:lpstr>
      <vt:lpstr>Not everyone is happy</vt:lpstr>
      <vt:lpstr>Acceptance</vt:lpstr>
      <vt:lpstr>The Rise of Christian Sects</vt:lpstr>
      <vt:lpstr>The Rise of Another Christian Group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Spread of Protestantism</dc:title>
  <dc:creator>Karlie Leonelli</dc:creator>
  <cp:lastModifiedBy>Leonelli, Karlie</cp:lastModifiedBy>
  <cp:revision>34</cp:revision>
  <dcterms:created xsi:type="dcterms:W3CDTF">2013-09-07T19:09:43Z</dcterms:created>
  <dcterms:modified xsi:type="dcterms:W3CDTF">2014-09-08T18:29:19Z</dcterms:modified>
</cp:coreProperties>
</file>