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sldIdLst>
    <p:sldId id="256" r:id="rId2"/>
    <p:sldId id="271" r:id="rId3"/>
    <p:sldId id="274" r:id="rId4"/>
    <p:sldId id="275" r:id="rId5"/>
    <p:sldId id="272" r:id="rId6"/>
    <p:sldId id="273" r:id="rId7"/>
    <p:sldId id="276" r:id="rId8"/>
    <p:sldId id="277" r:id="rId9"/>
    <p:sldId id="280" r:id="rId10"/>
    <p:sldId id="278" r:id="rId11"/>
    <p:sldId id="262" r:id="rId12"/>
    <p:sldId id="263" r:id="rId13"/>
    <p:sldId id="259" r:id="rId14"/>
    <p:sldId id="279" r:id="rId15"/>
    <p:sldId id="26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ie Leonelli" initials="KL" lastIdx="1" clrIdx="0">
    <p:extLst>
      <p:ext uri="{19B8F6BF-5375-455C-9EA6-DF929625EA0E}">
        <p15:presenceInfo xmlns:p15="http://schemas.microsoft.com/office/powerpoint/2012/main" userId="8f86f57eec5672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7-01T15:47:31.242" idx="1">
    <p:pos x="6092" y="3613"/>
    <p:text>Page 637 #17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F239A9A-B4B0-4B32-B8CD-2E25E95134C4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3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6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FEF9-69D0-4F8C-A336-59491FBEDC47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7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3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5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1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8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1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5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EBDC078-589F-40E3-816C-EE21D62B5BBA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09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0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440882"/>
            <a:ext cx="10993549" cy="10530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Writers of the Renaissance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073498"/>
            <a:ext cx="10993546" cy="427578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SWBAT: Explain the significance of Machiavelli's “the Prince”.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Homework: None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Do </a:t>
            </a:r>
            <a:r>
              <a:rPr lang="en-US" sz="2400" dirty="0">
                <a:solidFill>
                  <a:schemeClr val="bg1"/>
                </a:solidFill>
              </a:rPr>
              <a:t>Now: </a:t>
            </a:r>
            <a:r>
              <a:rPr lang="en-US" sz="2400" dirty="0" smtClean="0">
                <a:solidFill>
                  <a:schemeClr val="bg1"/>
                </a:solidFill>
              </a:rPr>
              <a:t>Copy the following in the best handwriting in the straightest lines possible.  If you mess up, you need to start over.  There is no erasing.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/>
              <a:t>Better to eat a dry crust of bread with a peace of mind than have a banquet in a house full of trouble.  A shrewd servant will gain authority over a master’s worthless son and receive a part of the inheritance.  Gold and silver are tested by fire and a person’s heart is tested by the lord.  Evil people listen to evil ideas, and liars listen to lies.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01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4699" y="767419"/>
            <a:ext cx="11822805" cy="3355848"/>
          </a:xfrm>
        </p:spPr>
        <p:txBody>
          <a:bodyPr/>
          <a:lstStyle/>
          <a:p>
            <a:r>
              <a:rPr lang="en-US" dirty="0" smtClean="0"/>
              <a:t>Famous Writers of the Renaissance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Thomas More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349" y="2182566"/>
            <a:ext cx="7072761" cy="3664442"/>
          </a:xfrm>
        </p:spPr>
        <p:txBody>
          <a:bodyPr>
            <a:normAutofit/>
          </a:bodyPr>
          <a:lstStyle/>
          <a:p>
            <a:r>
              <a:rPr lang="en-US" dirty="0" smtClean="0"/>
              <a:t>Famous for writing “Utopia</a:t>
            </a:r>
            <a:r>
              <a:rPr lang="en-US" dirty="0"/>
              <a:t>” </a:t>
            </a:r>
            <a:r>
              <a:rPr lang="en-US" dirty="0" smtClean="0"/>
              <a:t>which describes the imaginary </a:t>
            </a:r>
            <a:r>
              <a:rPr lang="en-US" dirty="0"/>
              <a:t>island country of </a:t>
            </a:r>
            <a:r>
              <a:rPr lang="en-US" dirty="0" smtClean="0"/>
              <a:t>Utopia.</a:t>
            </a:r>
          </a:p>
          <a:p>
            <a:r>
              <a:rPr lang="en-US" dirty="0" smtClean="0"/>
              <a:t>Some highlights of the novel include:</a:t>
            </a:r>
          </a:p>
          <a:p>
            <a:pPr lvl="1"/>
            <a:r>
              <a:rPr lang="en-US" dirty="0"/>
              <a:t>communal ownership of land where private property does not </a:t>
            </a:r>
            <a:r>
              <a:rPr lang="en-US" dirty="0" smtClean="0"/>
              <a:t>exist</a:t>
            </a:r>
            <a:endParaRPr lang="en-US" dirty="0"/>
          </a:p>
          <a:p>
            <a:pPr lvl="1"/>
            <a:r>
              <a:rPr lang="en-US" dirty="0"/>
              <a:t>men and women are educated alike </a:t>
            </a:r>
          </a:p>
          <a:p>
            <a:pPr lvl="1"/>
            <a:r>
              <a:rPr lang="en-US" dirty="0"/>
              <a:t>almost complete religious toleration (does not include </a:t>
            </a:r>
            <a:r>
              <a:rPr lang="en-US" dirty="0" smtClean="0"/>
              <a:t>atheists)</a:t>
            </a:r>
          </a:p>
          <a:p>
            <a:r>
              <a:rPr lang="en-US" dirty="0" smtClean="0"/>
              <a:t>Why might a work like this get someone in trouble?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194" y="2465900"/>
            <a:ext cx="4362720" cy="338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Shakespeare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5871123" cy="3859696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his lifetime, he wrote</a:t>
            </a:r>
          </a:p>
          <a:p>
            <a:pPr lvl="1"/>
            <a:r>
              <a:rPr lang="en-US" sz="2800" dirty="0" smtClean="0"/>
              <a:t>38 plays</a:t>
            </a:r>
          </a:p>
          <a:p>
            <a:pPr lvl="1"/>
            <a:r>
              <a:rPr lang="en-US" sz="2800" dirty="0" smtClean="0"/>
              <a:t>154 sonnets</a:t>
            </a:r>
          </a:p>
          <a:p>
            <a:pPr lvl="1"/>
            <a:r>
              <a:rPr lang="en-US" sz="2800" dirty="0" smtClean="0"/>
              <a:t>2 long narrative poems</a:t>
            </a:r>
          </a:p>
          <a:p>
            <a:r>
              <a:rPr lang="en-US" sz="2800" dirty="0" smtClean="0"/>
              <a:t>His </a:t>
            </a:r>
            <a:r>
              <a:rPr lang="en-US" sz="2800" dirty="0"/>
              <a:t>plays have been translated into every major living language and are performed more often than those of any other playwright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070" y="1910231"/>
            <a:ext cx="3591730" cy="46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</a:t>
            </a:r>
            <a:r>
              <a:rPr lang="en-US" dirty="0" err="1" smtClean="0"/>
              <a:t>Niccolo</a:t>
            </a:r>
            <a:r>
              <a:rPr lang="en-US" dirty="0" smtClean="0"/>
              <a:t> Machiavelli?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6909000" cy="3766185"/>
          </a:xfrm>
        </p:spPr>
        <p:txBody>
          <a:bodyPr>
            <a:noAutofit/>
          </a:bodyPr>
          <a:lstStyle/>
          <a:p>
            <a:r>
              <a:rPr lang="en-US" sz="2800" dirty="0"/>
              <a:t>Italian historian, politician, diplomat, philosopher, humanist, and writer based in </a:t>
            </a:r>
            <a:r>
              <a:rPr lang="en-US" sz="2800" dirty="0" smtClean="0"/>
              <a:t>Florence.</a:t>
            </a:r>
          </a:p>
          <a:p>
            <a:r>
              <a:rPr lang="en-US" sz="2800" dirty="0" smtClean="0"/>
              <a:t>Became famous for “The Prince”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piece of modern political philosophy </a:t>
            </a:r>
            <a:endParaRPr lang="en-US" dirty="0" smtClean="0"/>
          </a:p>
          <a:p>
            <a:r>
              <a:rPr lang="en-US" sz="2800" dirty="0" smtClean="0"/>
              <a:t>His work continues to influence politicians to this day.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360" y="2336873"/>
            <a:ext cx="3808122" cy="42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Continuum…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behave better for teachers you fear, or teachers you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Excerpts from “the Prince”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Together, we’re going to read the excerpt from the Prince.</a:t>
            </a:r>
          </a:p>
          <a:p>
            <a:r>
              <a:rPr lang="en-US" sz="2800" dirty="0" smtClean="0"/>
              <a:t>With a partner, answer the questions that follow.</a:t>
            </a:r>
          </a:p>
        </p:txBody>
      </p:sp>
    </p:spTree>
    <p:extLst>
      <p:ext uri="{BB962C8B-B14F-4D97-AF65-F5344CB8AC3E}">
        <p14:creationId xmlns:p14="http://schemas.microsoft.com/office/powerpoint/2010/main" val="14417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721803"/>
          </a:xfrm>
        </p:spPr>
        <p:txBody>
          <a:bodyPr/>
          <a:lstStyle/>
          <a:p>
            <a:r>
              <a:rPr lang="en-US" dirty="0" smtClean="0"/>
              <a:t>Do you agree with Machiavelli that it is better to be feared than to be loved?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So, how did you do?</a:t>
            </a:r>
          </a:p>
          <a:p>
            <a:r>
              <a:rPr lang="en-US" dirty="0" smtClean="0"/>
              <a:t>2. In your opinion, what kinds of book would someone spend time copying by hand?</a:t>
            </a:r>
          </a:p>
          <a:p>
            <a:r>
              <a:rPr lang="en-US" dirty="0" smtClean="0"/>
              <a:t>3. What effect would copying by hand have on the availability of books?</a:t>
            </a:r>
          </a:p>
          <a:p>
            <a:r>
              <a:rPr lang="en-US" dirty="0"/>
              <a:t>4</a:t>
            </a:r>
            <a:r>
              <a:rPr lang="en-US" dirty="0" smtClean="0"/>
              <a:t>. Since books are probably scarce, what effect do you think this will have on who owns books?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Printing Press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6655" y="1998134"/>
            <a:ext cx="6316573" cy="4244850"/>
          </a:xfrm>
        </p:spPr>
        <p:txBody>
          <a:bodyPr>
            <a:noAutofit/>
          </a:bodyPr>
          <a:lstStyle/>
          <a:p>
            <a:r>
              <a:rPr lang="en-US" dirty="0" smtClean="0"/>
              <a:t>To recap: before the printing press, monks were often book printers who handwrote religious books (like the Bible). </a:t>
            </a:r>
          </a:p>
          <a:p>
            <a:r>
              <a:rPr lang="en-US" dirty="0" smtClean="0"/>
              <a:t>Europeans were not the first to experiment with faster methods of printing.</a:t>
            </a:r>
          </a:p>
          <a:p>
            <a:pPr lvl="1"/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century Chinese and Koreans were much further advanced.</a:t>
            </a:r>
          </a:p>
          <a:p>
            <a:r>
              <a:rPr lang="en-US" dirty="0" smtClean="0"/>
              <a:t>The problems?</a:t>
            </a:r>
          </a:p>
          <a:p>
            <a:pPr lvl="1"/>
            <a:r>
              <a:rPr lang="en-US" dirty="0" smtClean="0"/>
              <a:t>1. Presses couldn’t always press down with equal pressure on a page. </a:t>
            </a:r>
          </a:p>
          <a:p>
            <a:pPr lvl="1"/>
            <a:r>
              <a:rPr lang="en-US" dirty="0" smtClean="0"/>
              <a:t>2. Presses would press too long.</a:t>
            </a:r>
          </a:p>
          <a:p>
            <a:pPr lvl="1"/>
            <a:r>
              <a:rPr lang="en-US" dirty="0" smtClean="0"/>
              <a:t>3. A lot of stamps (aka types) were needed.</a:t>
            </a:r>
          </a:p>
          <a:p>
            <a:pPr lvl="1"/>
            <a:r>
              <a:rPr lang="en-US" dirty="0" smtClean="0"/>
              <a:t>4. Paper took a long time to make and was expensive.</a:t>
            </a:r>
          </a:p>
        </p:txBody>
      </p:sp>
      <p:pic>
        <p:nvPicPr>
          <p:cNvPr id="10" name="Picture 4" descr="http://upload.wikimedia.org/wikipedia/commons/thumb/c/ce/Holzspindelkelter_von_1702.jpg/220px-Holzspindelkelter_von_1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973" y="811367"/>
            <a:ext cx="4078347" cy="543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9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04" y="144359"/>
            <a:ext cx="10772775" cy="1658198"/>
          </a:xfrm>
        </p:spPr>
        <p:txBody>
          <a:bodyPr/>
          <a:lstStyle/>
          <a:p>
            <a:r>
              <a:rPr lang="en-US" dirty="0" smtClean="0"/>
              <a:t>Johannes Gutenberg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668" y="1701920"/>
            <a:ext cx="6735650" cy="4413164"/>
          </a:xfrm>
        </p:spPr>
        <p:txBody>
          <a:bodyPr>
            <a:noAutofit/>
          </a:bodyPr>
          <a:lstStyle/>
          <a:p>
            <a:r>
              <a:rPr lang="en-US" sz="3200" dirty="0"/>
              <a:t>Johannes Gutenberg, a goldsmith, began working </a:t>
            </a:r>
            <a:r>
              <a:rPr lang="en-US" sz="3200" dirty="0" smtClean="0"/>
              <a:t>on improving the presses.</a:t>
            </a:r>
          </a:p>
          <a:p>
            <a:r>
              <a:rPr lang="en-US" sz="3200" dirty="0" smtClean="0"/>
              <a:t>Changes: </a:t>
            </a:r>
          </a:p>
          <a:p>
            <a:pPr lvl="1"/>
            <a:r>
              <a:rPr lang="en-US" sz="2400" dirty="0" smtClean="0"/>
              <a:t>1. Created molds to allow for individual letters to be created quickly.</a:t>
            </a:r>
          </a:p>
          <a:p>
            <a:pPr lvl="1"/>
            <a:r>
              <a:rPr lang="en-US" sz="2400" dirty="0" smtClean="0"/>
              <a:t>2. Created an oil-based ink that had better staying power.</a:t>
            </a:r>
          </a:p>
          <a:p>
            <a:pPr lvl="1"/>
            <a:r>
              <a:rPr lang="en-US" sz="2400" dirty="0" smtClean="0"/>
              <a:t>3. Created higher quality letters through a mix of metals.</a:t>
            </a:r>
          </a:p>
          <a:p>
            <a:pPr marL="91440" lvl="1" indent="-91440">
              <a:spcBef>
                <a:spcPts val="1300"/>
              </a:spcBef>
            </a:pPr>
            <a:r>
              <a:rPr lang="en-US" sz="3200" dirty="0" smtClean="0"/>
              <a:t>At </a:t>
            </a:r>
            <a:r>
              <a:rPr lang="en-US" sz="3200" dirty="0"/>
              <a:t>the same time, paper making was made easier.</a:t>
            </a:r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863" y="3908502"/>
            <a:ext cx="4703216" cy="2737944"/>
          </a:xfrm>
          <a:prstGeom prst="rect">
            <a:avLst/>
          </a:prstGeom>
        </p:spPr>
      </p:pic>
      <p:pic>
        <p:nvPicPr>
          <p:cNvPr id="7" name="Picture 2" descr="http://tnahistoryoftechnology.wikispaces.com/file/view/gutenberg.jpg/221760152/guten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51" y="144359"/>
            <a:ext cx="3195828" cy="402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Gutenberg Bible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first book published by </a:t>
            </a:r>
            <a:r>
              <a:rPr lang="de-DE" sz="3200" dirty="0" smtClean="0"/>
              <a:t>Gutenberg was the Bible in 1455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48 copies, </a:t>
            </a:r>
            <a:r>
              <a:rPr lang="en-US" sz="3200" dirty="0"/>
              <a:t>or substantial portions of copies, survive, and they are considered to be among the most valuable books in the </a:t>
            </a:r>
            <a:r>
              <a:rPr lang="en-US" sz="3200" dirty="0" smtClean="0"/>
              <a:t>world.</a:t>
            </a:r>
          </a:p>
          <a:p>
            <a:r>
              <a:rPr lang="en-US" sz="3200" dirty="0" smtClean="0"/>
              <a:t>How much you ask?</a:t>
            </a:r>
            <a:endParaRPr lang="en-US" sz="3200" dirty="0"/>
          </a:p>
        </p:txBody>
      </p:sp>
      <p:pic>
        <p:nvPicPr>
          <p:cNvPr id="1026" name="Picture 2" descr="http://upload.wikimedia.org/wikipedia/commons/b/b0/Gutenberg_Bib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1863" y="2307067"/>
            <a:ext cx="4662487" cy="31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65949" y="2157731"/>
            <a:ext cx="5525037" cy="376618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Christie's Auction House auctioned </a:t>
            </a:r>
            <a:r>
              <a:rPr lang="en-US" sz="3200" dirty="0"/>
              <a:t>in 1987 </a:t>
            </a:r>
            <a:r>
              <a:rPr lang="en-US" sz="3200" dirty="0" smtClean="0"/>
              <a:t>an </a:t>
            </a:r>
            <a:r>
              <a:rPr lang="en-US" sz="3200" b="1" i="1" dirty="0"/>
              <a:t>incomplete</a:t>
            </a:r>
            <a:r>
              <a:rPr lang="en-US" sz="3200" dirty="0"/>
              <a:t> version to a Japanese company for $4.9 </a:t>
            </a:r>
            <a:r>
              <a:rPr lang="en-US" sz="3200" dirty="0" smtClean="0"/>
              <a:t>million.</a:t>
            </a:r>
            <a:r>
              <a:rPr lang="en-US" sz="3200" dirty="0"/>
              <a:t> </a:t>
            </a:r>
            <a:endParaRPr lang="en-US" sz="3200" dirty="0" smtClean="0"/>
          </a:p>
          <a:p>
            <a:r>
              <a:rPr lang="en-US" sz="3200" dirty="0" smtClean="0"/>
              <a:t>In a more up to date sale (2007), </a:t>
            </a:r>
            <a:r>
              <a:rPr lang="en-US" sz="3200" dirty="0"/>
              <a:t>a </a:t>
            </a:r>
            <a:r>
              <a:rPr lang="en-US" sz="3200" b="1" i="1" dirty="0"/>
              <a:t>single leaf </a:t>
            </a:r>
            <a:r>
              <a:rPr lang="en-US" sz="3200" dirty="0"/>
              <a:t>went on sale for $</a:t>
            </a:r>
            <a:r>
              <a:rPr lang="en-US" sz="3200" dirty="0" smtClean="0"/>
              <a:t>74,000.</a:t>
            </a:r>
            <a:endParaRPr lang="en-US" sz="3200" dirty="0"/>
          </a:p>
        </p:txBody>
      </p:sp>
      <p:pic>
        <p:nvPicPr>
          <p:cNvPr id="3074" name="Picture 2" descr="http://www.indiana.edu/~liblilly/digital/collections/archive/fullsize/vab8631-0013_c21bd904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59" y="2011680"/>
            <a:ext cx="3528570" cy="454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But, why is this so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for a second.  Type up some possible reasons why the printing press is important.</a:t>
            </a:r>
          </a:p>
          <a:p>
            <a:r>
              <a:rPr lang="en-US" dirty="0" smtClean="0"/>
              <a:t>Pair with the person thinking next to you and discuss the ideas you came up with.</a:t>
            </a:r>
          </a:p>
          <a:p>
            <a:r>
              <a:rPr lang="en-US" dirty="0" smtClean="0"/>
              <a:t>Be ready to share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26989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6" y="259866"/>
            <a:ext cx="6670855" cy="1658198"/>
          </a:xfrm>
        </p:spPr>
        <p:txBody>
          <a:bodyPr/>
          <a:lstStyle/>
          <a:p>
            <a:r>
              <a:rPr lang="en-US" dirty="0" smtClean="0"/>
              <a:t>Why the printing press is a big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6" y="2157731"/>
            <a:ext cx="7160653" cy="3766185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immediate </a:t>
            </a:r>
            <a:r>
              <a:rPr lang="en-US" sz="3200" dirty="0"/>
              <a:t>effect was that it </a:t>
            </a:r>
            <a:r>
              <a:rPr lang="en-US" sz="3200" dirty="0" smtClean="0"/>
              <a:t>spread information</a:t>
            </a:r>
            <a:r>
              <a:rPr lang="en-US" sz="3200" dirty="0"/>
              <a:t> </a:t>
            </a:r>
            <a:r>
              <a:rPr lang="en-US" sz="3200" i="1" dirty="0"/>
              <a:t>quickly</a:t>
            </a:r>
            <a:r>
              <a:rPr lang="en-US" sz="3200" dirty="0"/>
              <a:t> and </a:t>
            </a:r>
            <a:r>
              <a:rPr lang="en-US" sz="3200" i="1" dirty="0"/>
              <a:t>accurately</a:t>
            </a:r>
            <a:r>
              <a:rPr lang="en-US" sz="3200" dirty="0" smtClean="0"/>
              <a:t>.</a:t>
            </a:r>
          </a:p>
          <a:p>
            <a:pPr lvl="1"/>
            <a:r>
              <a:rPr lang="en-US" sz="3200" b="1" dirty="0" smtClean="0">
                <a:solidFill>
                  <a:schemeClr val="accent1"/>
                </a:solidFill>
              </a:rPr>
              <a:t>The press helped spread the Italian Renaissance to Northern Europe.</a:t>
            </a:r>
          </a:p>
          <a:p>
            <a:r>
              <a:rPr lang="en-US" sz="3200" dirty="0" smtClean="0"/>
              <a:t>Books become cheaper.  </a:t>
            </a:r>
          </a:p>
          <a:p>
            <a:pPr lvl="1"/>
            <a:r>
              <a:rPr lang="en-US" sz="3200" dirty="0" smtClean="0"/>
              <a:t>More people can afford to buy them.  </a:t>
            </a:r>
          </a:p>
          <a:p>
            <a:pPr lvl="1"/>
            <a:r>
              <a:rPr lang="en-US" sz="3200" dirty="0" smtClean="0"/>
              <a:t>This leads to a higher literacy rate.</a:t>
            </a:r>
          </a:p>
        </p:txBody>
      </p:sp>
      <p:pic>
        <p:nvPicPr>
          <p:cNvPr id="1028" name="Picture 4" descr="http://www.kenney-mencher.com/pic_old/Map_Euro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12" y="1088965"/>
            <a:ext cx="4300307" cy="513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5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56" y="113167"/>
            <a:ext cx="10772775" cy="1658198"/>
          </a:xfrm>
        </p:spPr>
        <p:txBody>
          <a:bodyPr/>
          <a:lstStyle/>
          <a:p>
            <a:r>
              <a:rPr lang="en-US" dirty="0"/>
              <a:t>Why the printing press is a big </a:t>
            </a:r>
            <a:r>
              <a:rPr lang="en-US" dirty="0" smtClean="0"/>
              <a:t>deal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7758" y="2011680"/>
            <a:ext cx="7225047" cy="4105785"/>
          </a:xfrm>
        </p:spPr>
        <p:txBody>
          <a:bodyPr>
            <a:normAutofit/>
          </a:bodyPr>
          <a:lstStyle/>
          <a:p>
            <a:r>
              <a:rPr lang="en-US" dirty="0"/>
              <a:t>More and more non-religious books were printed, especially in the sciences.  </a:t>
            </a:r>
          </a:p>
          <a:p>
            <a:pPr lvl="1"/>
            <a:r>
              <a:rPr lang="en-US" dirty="0"/>
              <a:t>Scientists </a:t>
            </a:r>
            <a:r>
              <a:rPr lang="en-US" dirty="0" smtClean="0"/>
              <a:t>could </a:t>
            </a:r>
            <a:r>
              <a:rPr lang="en-US" dirty="0"/>
              <a:t>print the results of their work and share it </a:t>
            </a:r>
            <a:r>
              <a:rPr lang="en-US" dirty="0" smtClean="0"/>
              <a:t>with </a:t>
            </a:r>
            <a:r>
              <a:rPr lang="en-US" dirty="0"/>
              <a:t>a large number of other scientists.  </a:t>
            </a:r>
          </a:p>
          <a:p>
            <a:pPr lvl="1"/>
            <a:r>
              <a:rPr lang="en-US" dirty="0"/>
              <a:t>By the 1600s, this process would lead to the Scientific Revolution and the Enlightenment.</a:t>
            </a:r>
          </a:p>
          <a:p>
            <a:r>
              <a:rPr lang="en-US" dirty="0"/>
              <a:t>It also took book copying out of the hands of the Church and made it much harder for the Church to control or censor what was being written.</a:t>
            </a:r>
          </a:p>
          <a:p>
            <a:pPr lvl="1"/>
            <a:r>
              <a:rPr lang="en-US" dirty="0"/>
              <a:t>Would lead to the breakup of the Catholic Church a few years later.</a:t>
            </a:r>
          </a:p>
          <a:p>
            <a:endParaRPr lang="en-US" dirty="0"/>
          </a:p>
        </p:txBody>
      </p:sp>
      <p:pic>
        <p:nvPicPr>
          <p:cNvPr id="2050" name="Picture 2" descr="http://ndla.no/sites/default/files/images/sy0655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6" y="1663883"/>
            <a:ext cx="3437629" cy="503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1035</TotalTime>
  <Words>726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 Light</vt:lpstr>
      <vt:lpstr>Metropolitan</vt:lpstr>
      <vt:lpstr>Writers of the Renaissance</vt:lpstr>
      <vt:lpstr>Discussion Questions:</vt:lpstr>
      <vt:lpstr>The Printing Press</vt:lpstr>
      <vt:lpstr>Johannes Gutenberg</vt:lpstr>
      <vt:lpstr>The Gutenberg Bible</vt:lpstr>
      <vt:lpstr>A LOT</vt:lpstr>
      <vt:lpstr>But, why is this so important?</vt:lpstr>
      <vt:lpstr>Why the printing press is a big deal</vt:lpstr>
      <vt:lpstr>Why the printing press is a big deal 2</vt:lpstr>
      <vt:lpstr>Famous Writers of the Renaissance</vt:lpstr>
      <vt:lpstr>Sir Thomas More</vt:lpstr>
      <vt:lpstr>William Shakespeare</vt:lpstr>
      <vt:lpstr>Who is Niccolo Machiavelli?</vt:lpstr>
      <vt:lpstr>On the Continuum…</vt:lpstr>
      <vt:lpstr>Activity: Excerpts from “the Prince”</vt:lpstr>
      <vt:lpstr>End of class activity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Machiavelli’s The Prince</dc:title>
  <dc:creator>Karlie Leonelli</dc:creator>
  <cp:lastModifiedBy>Karlie Leonelli</cp:lastModifiedBy>
  <cp:revision>41</cp:revision>
  <dcterms:created xsi:type="dcterms:W3CDTF">2013-06-15T02:45:43Z</dcterms:created>
  <dcterms:modified xsi:type="dcterms:W3CDTF">2014-08-15T19:31:36Z</dcterms:modified>
</cp:coreProperties>
</file>