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4" r:id="rId1"/>
  </p:sldMasterIdLst>
  <p:notesMasterIdLst>
    <p:notesMasterId r:id="rId11"/>
  </p:notesMasterIdLst>
  <p:sldIdLst>
    <p:sldId id="256" r:id="rId2"/>
    <p:sldId id="273" r:id="rId3"/>
    <p:sldId id="278" r:id="rId4"/>
    <p:sldId id="258" r:id="rId5"/>
    <p:sldId id="280" r:id="rId6"/>
    <p:sldId id="261" r:id="rId7"/>
    <p:sldId id="262" r:id="rId8"/>
    <p:sldId id="274" r:id="rId9"/>
    <p:sldId id="28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048" autoAdjust="0"/>
  </p:normalViewPr>
  <p:slideViewPr>
    <p:cSldViewPr snapToGrid="0">
      <p:cViewPr varScale="1">
        <p:scale>
          <a:sx n="66" d="100"/>
          <a:sy n="66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7C096-D6AE-4F86-83A2-34CC27FEDCB3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1E418-EF3E-40C7-9A1E-F95190001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69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813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6877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7947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255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9362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110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9501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0863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8507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69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10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05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899885"/>
            <a:ext cx="10058400" cy="12190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Italian Renaissance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2626820"/>
            <a:ext cx="10058400" cy="3962666"/>
          </a:xfrm>
        </p:spPr>
        <p:txBody>
          <a:bodyPr>
            <a:noAutofit/>
          </a:bodyPr>
          <a:lstStyle/>
          <a:p>
            <a:r>
              <a:rPr lang="en-US" sz="2800" dirty="0" smtClean="0"/>
              <a:t>SWBAT: Identify the reasons why Italy was the birthplace of the Renaissance.</a:t>
            </a:r>
          </a:p>
          <a:p>
            <a:endParaRPr lang="en-US" sz="2800" dirty="0"/>
          </a:p>
          <a:p>
            <a:r>
              <a:rPr lang="en-US" sz="2800" dirty="0" smtClean="0"/>
              <a:t>Homework: Vocabulary</a:t>
            </a:r>
          </a:p>
          <a:p>
            <a:endParaRPr lang="en-US" sz="2800" dirty="0"/>
          </a:p>
          <a:p>
            <a:r>
              <a:rPr lang="en-US" sz="2800" dirty="0" smtClean="0"/>
              <a:t>Do Now: Follow the directions on the sheet in the front of your notes.</a:t>
            </a:r>
            <a:endParaRPr lang="en-US" sz="2800" dirty="0"/>
          </a:p>
          <a:p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7803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95" y="220617"/>
            <a:ext cx="9692640" cy="1325562"/>
          </a:xfrm>
        </p:spPr>
        <p:txBody>
          <a:bodyPr/>
          <a:lstStyle/>
          <a:p>
            <a:r>
              <a:rPr lang="en-US" dirty="0" smtClean="0"/>
              <a:t>A rebirth of what exactly?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195" y="1961848"/>
            <a:ext cx="7654834" cy="402336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Rebirth of interest in: </a:t>
            </a:r>
          </a:p>
          <a:p>
            <a:pPr lvl="1"/>
            <a:r>
              <a:rPr lang="en-US" sz="3200" dirty="0" smtClean="0"/>
              <a:t>Art </a:t>
            </a:r>
          </a:p>
          <a:p>
            <a:pPr lvl="1"/>
            <a:r>
              <a:rPr lang="en-US" sz="3200" dirty="0" smtClean="0"/>
              <a:t>Literature</a:t>
            </a:r>
          </a:p>
          <a:p>
            <a:pPr lvl="1"/>
            <a:r>
              <a:rPr lang="en-US" sz="3200" dirty="0" smtClean="0"/>
              <a:t>Science</a:t>
            </a:r>
            <a:endParaRPr lang="en-US" sz="3200" dirty="0"/>
          </a:p>
          <a:p>
            <a:pPr lvl="1"/>
            <a:r>
              <a:rPr lang="en-US" sz="3200" i="1" dirty="0" smtClean="0">
                <a:solidFill>
                  <a:schemeClr val="accent6"/>
                </a:solidFill>
              </a:rPr>
              <a:t>Ancient </a:t>
            </a:r>
            <a:r>
              <a:rPr lang="en-US" sz="3200" i="1" dirty="0">
                <a:solidFill>
                  <a:schemeClr val="accent6"/>
                </a:solidFill>
              </a:rPr>
              <a:t>Greek and Roman literature and life</a:t>
            </a:r>
            <a:endParaRPr lang="en-US" sz="3200" i="1" dirty="0" smtClean="0">
              <a:solidFill>
                <a:schemeClr val="accent6"/>
              </a:solidFill>
            </a:endParaRPr>
          </a:p>
          <a:p>
            <a:r>
              <a:rPr lang="en-US" sz="3600" dirty="0" smtClean="0"/>
              <a:t>Emphasized human reasoning and logic.</a:t>
            </a:r>
            <a:endParaRPr lang="en-US" sz="3600" dirty="0"/>
          </a:p>
        </p:txBody>
      </p:sp>
      <p:pic>
        <p:nvPicPr>
          <p:cNvPr id="1026" name="Picture 2" descr="http://upload.wikimedia.org/wikipedia/commons/thumb/d/d5/David_von_Michelangelo.jpg/220px-David_von_Michelange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153" y="692666"/>
            <a:ext cx="3044734" cy="581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34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508" y="336732"/>
            <a:ext cx="10199479" cy="1325562"/>
          </a:xfrm>
        </p:spPr>
        <p:txBody>
          <a:bodyPr/>
          <a:lstStyle/>
          <a:p>
            <a:r>
              <a:rPr lang="en-US" dirty="0" smtClean="0"/>
              <a:t>What exactly did people do that made them different than before?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508" y="1885723"/>
            <a:ext cx="7282108" cy="47461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Italian scholars turned </a:t>
            </a:r>
            <a:r>
              <a:rPr lang="en-US" sz="2800" dirty="0"/>
              <a:t>to </a:t>
            </a:r>
            <a:r>
              <a:rPr lang="en-US" sz="2800" dirty="0" smtClean="0"/>
              <a:t>old school </a:t>
            </a:r>
            <a:r>
              <a:rPr lang="en-US" sz="2800" dirty="0"/>
              <a:t>Greek and Roman literature to study grammar, history</a:t>
            </a:r>
            <a:r>
              <a:rPr lang="en-US" sz="2800" dirty="0" smtClean="0"/>
              <a:t>, and poetry.</a:t>
            </a:r>
          </a:p>
          <a:p>
            <a:r>
              <a:rPr lang="en-US" sz="2800" dirty="0" smtClean="0"/>
              <a:t>These </a:t>
            </a:r>
            <a:r>
              <a:rPr lang="en-US" sz="2800" dirty="0"/>
              <a:t>studies are called the </a:t>
            </a:r>
            <a:r>
              <a:rPr lang="en-US" sz="2800" dirty="0" smtClean="0"/>
              <a:t>humanities and </a:t>
            </a:r>
            <a:r>
              <a:rPr lang="en-US" sz="2800" dirty="0"/>
              <a:t>people who specialized in them </a:t>
            </a:r>
            <a:r>
              <a:rPr lang="en-US" sz="2800" dirty="0" smtClean="0"/>
              <a:t>were called </a:t>
            </a:r>
            <a:r>
              <a:rPr lang="en-US" sz="2800" b="1" dirty="0">
                <a:solidFill>
                  <a:schemeClr val="accent1"/>
                </a:solidFill>
              </a:rPr>
              <a:t>humanists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/>
              <a:t>As humanists </a:t>
            </a:r>
            <a:r>
              <a:rPr lang="en-US" sz="2800" dirty="0" smtClean="0"/>
              <a:t>studied, </a:t>
            </a:r>
            <a:r>
              <a:rPr lang="en-US" sz="2800" dirty="0"/>
              <a:t>they </a:t>
            </a:r>
            <a:r>
              <a:rPr lang="en-US" sz="2800" dirty="0" smtClean="0"/>
              <a:t>realized:</a:t>
            </a:r>
          </a:p>
          <a:p>
            <a:pPr lvl="1"/>
            <a:r>
              <a:rPr lang="en-US" sz="2600" dirty="0" smtClean="0"/>
              <a:t>Thinking critically was important.</a:t>
            </a:r>
          </a:p>
          <a:p>
            <a:pPr lvl="1"/>
            <a:r>
              <a:rPr lang="en-US" sz="2600" dirty="0" smtClean="0"/>
              <a:t>Religion may not have all the answers.</a:t>
            </a:r>
          </a:p>
          <a:p>
            <a:pPr lvl="1"/>
            <a:r>
              <a:rPr lang="en-US" sz="2600" dirty="0" smtClean="0"/>
              <a:t>Knowing how things work is cool. </a:t>
            </a:r>
          </a:p>
        </p:txBody>
      </p:sp>
      <p:pic>
        <p:nvPicPr>
          <p:cNvPr id="1026" name="Picture 2" descr="http://2.bp.blogspot.com/-KekgY7qITD4/Ti69g9Sas9I/AAAAAAAAAME/sNgd2wo1v10/s1600/da%2BVinci%2BVitriuvian%2B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861" y="1422400"/>
            <a:ext cx="3698950" cy="520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37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the Renaissance start?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6000" dirty="0" smtClean="0"/>
              <a:t>Florence, Italy</a:t>
            </a:r>
            <a:endParaRPr lang="en-US" sz="6000" dirty="0"/>
          </a:p>
        </p:txBody>
      </p:sp>
      <p:pic>
        <p:nvPicPr>
          <p:cNvPr id="1032" name="Picture 8" descr="http://www.st.cr.k12.ia.us/Renaissance/Ital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3974" y="1828800"/>
            <a:ext cx="350589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64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1577848"/>
          </a:xfrm>
        </p:spPr>
        <p:txBody>
          <a:bodyPr/>
          <a:lstStyle/>
          <a:p>
            <a:r>
              <a:rPr lang="en-US" dirty="0" smtClean="0"/>
              <a:t>But why Italy?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61872" y="3643086"/>
            <a:ext cx="9418320" cy="2849154"/>
          </a:xfrm>
        </p:spPr>
        <p:txBody>
          <a:bodyPr>
            <a:normAutofit/>
          </a:bodyPr>
          <a:lstStyle/>
          <a:p>
            <a:r>
              <a:rPr lang="en-US" sz="4400" dirty="0"/>
              <a:t>Here’s where you start filling out the table</a:t>
            </a:r>
          </a:p>
        </p:txBody>
      </p:sp>
    </p:spTree>
    <p:extLst>
      <p:ext uri="{BB962C8B-B14F-4D97-AF65-F5344CB8AC3E}">
        <p14:creationId xmlns:p14="http://schemas.microsoft.com/office/powerpoint/2010/main" val="229102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9692640" cy="1325562"/>
          </a:xfrm>
        </p:spPr>
        <p:txBody>
          <a:bodyPr/>
          <a:lstStyle/>
          <a:p>
            <a:r>
              <a:rPr lang="en-US" dirty="0" smtClean="0"/>
              <a:t>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801224"/>
            <a:ext cx="6749143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Italy is in a perfect position to trade with others.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While Europe is in the middle of the Middle Ages, other areas are flourishing.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Spain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Byzantium (Turkey)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People not only traded goods, but also spread new ideas and advancements in science, mathematics, and medicine.</a:t>
            </a:r>
          </a:p>
        </p:txBody>
      </p:sp>
      <p:pic>
        <p:nvPicPr>
          <p:cNvPr id="4" name="Picture 4" descr="http://www.usu.edu/markdamen/1320Hist&amp;Civ/slides/15crusad/crusaders&amp;mosle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543" y="3429109"/>
            <a:ext cx="4896934" cy="328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thumb/d/d8/Mediterranean_Sea_political_map-en.svg/2046px-Mediterranean_Sea_political_map-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733" y="173339"/>
            <a:ext cx="4452744" cy="325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95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4" y="286603"/>
            <a:ext cx="9692640" cy="1325562"/>
          </a:xfrm>
        </p:spPr>
        <p:txBody>
          <a:bodyPr/>
          <a:lstStyle/>
          <a:p>
            <a:r>
              <a:rPr lang="en-US" dirty="0" smtClean="0"/>
              <a:t>Classical Heritage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034" y="2075543"/>
            <a:ext cx="4690880" cy="420425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000" dirty="0" smtClean="0"/>
              <a:t> </a:t>
            </a:r>
            <a:r>
              <a:rPr lang="en-US" sz="3600" dirty="0" smtClean="0"/>
              <a:t>Many Italian cities sit on top of or next to ancient Roman ruins.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 Served as an inspiration for artists working in Italy and abroad.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910" y="3293224"/>
            <a:ext cx="3942734" cy="3157329"/>
          </a:xfrm>
          <a:prstGeom prst="rect">
            <a:avLst/>
          </a:prstGeom>
        </p:spPr>
      </p:pic>
      <p:pic>
        <p:nvPicPr>
          <p:cNvPr id="2058" name="Picture 10" descr="https://encrypted-tbn3.gstatic.com/images?q=tbn:ANd9GcRKbFHM53kWpjnl0EyE99brJXiW0wTfj5GtI9iqoJYV47aWuGH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69" y="286603"/>
            <a:ext cx="4866868" cy="332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1676" y="3122472"/>
            <a:ext cx="3217057" cy="241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3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708" y="0"/>
            <a:ext cx="9692640" cy="1325562"/>
          </a:xfrm>
        </p:spPr>
        <p:txBody>
          <a:bodyPr/>
          <a:lstStyle/>
          <a:p>
            <a:r>
              <a:rPr lang="en-US" dirty="0" smtClean="0"/>
              <a:t>Wealth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608" y="1715105"/>
            <a:ext cx="7330587" cy="4023360"/>
          </a:xfrm>
        </p:spPr>
        <p:txBody>
          <a:bodyPr>
            <a:noAutofit/>
          </a:bodyPr>
          <a:lstStyle/>
          <a:p>
            <a:r>
              <a:rPr lang="en-US" sz="2400" dirty="0" smtClean="0"/>
              <a:t>Several Italian families became extremely wealthy from trade.</a:t>
            </a:r>
          </a:p>
          <a:p>
            <a:r>
              <a:rPr lang="en-US" sz="2400" dirty="0" smtClean="0"/>
              <a:t>The Medici, a banking family, became the most powerful family in all of Europe.</a:t>
            </a:r>
          </a:p>
          <a:p>
            <a:r>
              <a:rPr lang="en-US" sz="2400" dirty="0" smtClean="0"/>
              <a:t>Allowed them and others to fund the arts.</a:t>
            </a:r>
          </a:p>
          <a:p>
            <a:r>
              <a:rPr lang="en-US" sz="2400" dirty="0" smtClean="0"/>
              <a:t>Provided </a:t>
            </a:r>
            <a:r>
              <a:rPr lang="en-US" sz="2400" dirty="0"/>
              <a:t>money for </a:t>
            </a:r>
            <a:r>
              <a:rPr lang="en-US" sz="2400" dirty="0" smtClean="0"/>
              <a:t>artists like: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Michelangelo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Botticelli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Da Vinci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Donatello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195" y="1845734"/>
            <a:ext cx="4046628" cy="4326349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>
            <a:off x="5225142" y="4194627"/>
            <a:ext cx="275772" cy="1698173"/>
          </a:xfrm>
          <a:prstGeom prst="rightBrac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57623" y="4538136"/>
            <a:ext cx="1648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Don’t worry about putting this in your notes.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25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Renaissance art different?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212" y="2515469"/>
            <a:ext cx="9826022" cy="377762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Perspective</a:t>
            </a:r>
            <a:r>
              <a:rPr lang="en-US" sz="3200" dirty="0" smtClean="0"/>
              <a:t>: gives the illusion of depth on a flat surface. </a:t>
            </a:r>
          </a:p>
          <a:p>
            <a:pPr lvl="1"/>
            <a:r>
              <a:rPr lang="en-US" sz="2800" dirty="0" smtClean="0"/>
              <a:t>Ex: objects in the back smaller than objects in the front.</a:t>
            </a:r>
          </a:p>
          <a:p>
            <a:r>
              <a:rPr lang="en-US" sz="3200" b="1" dirty="0">
                <a:solidFill>
                  <a:schemeClr val="accent2"/>
                </a:solidFill>
              </a:rPr>
              <a:t>Idealism</a:t>
            </a:r>
            <a:r>
              <a:rPr lang="en-US" sz="3200" dirty="0"/>
              <a:t>: The representation of things in a near perfect form.  </a:t>
            </a:r>
            <a:endParaRPr lang="en-US" sz="3200" dirty="0" smtClean="0"/>
          </a:p>
          <a:p>
            <a:pPr lvl="1"/>
            <a:r>
              <a:rPr lang="en-US" sz="2800" dirty="0" smtClean="0"/>
              <a:t>Ex: impossibly muscular bodes and perfect, beautiful faces.</a:t>
            </a:r>
          </a:p>
          <a:p>
            <a:pPr lvl="1"/>
            <a:r>
              <a:rPr lang="en-US" sz="2800" dirty="0" smtClean="0"/>
              <a:t>Ignores flaws like wrinkles, freckles, etc.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247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4713</TotalTime>
  <Words>361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Schoolbook</vt:lpstr>
      <vt:lpstr>Wingdings</vt:lpstr>
      <vt:lpstr>Wingdings 2</vt:lpstr>
      <vt:lpstr>View</vt:lpstr>
      <vt:lpstr>The Italian Renaissance </vt:lpstr>
      <vt:lpstr>A rebirth of what exactly?</vt:lpstr>
      <vt:lpstr>What exactly did people do that made them different than before?</vt:lpstr>
      <vt:lpstr>Where does the Renaissance start?</vt:lpstr>
      <vt:lpstr>But why Italy?</vt:lpstr>
      <vt:lpstr>Trade</vt:lpstr>
      <vt:lpstr>Classical Heritage</vt:lpstr>
      <vt:lpstr>Wealth</vt:lpstr>
      <vt:lpstr>What makes Renaissance art different?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Beginnings of the Renaissance</dc:title>
  <dc:creator>Karlie Leonelli</dc:creator>
  <cp:lastModifiedBy>Leonelli, Karlie</cp:lastModifiedBy>
  <cp:revision>46</cp:revision>
  <dcterms:created xsi:type="dcterms:W3CDTF">2013-05-22T19:38:08Z</dcterms:created>
  <dcterms:modified xsi:type="dcterms:W3CDTF">2014-09-04T14:27:10Z</dcterms:modified>
</cp:coreProperties>
</file>