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9" r:id="rId3"/>
    <p:sldId id="260" r:id="rId4"/>
    <p:sldId id="261" r:id="rId5"/>
    <p:sldId id="278" r:id="rId6"/>
    <p:sldId id="262" r:id="rId7"/>
    <p:sldId id="277" r:id="rId8"/>
    <p:sldId id="279" r:id="rId9"/>
    <p:sldId id="280" r:id="rId10"/>
    <p:sldId id="281" r:id="rId11"/>
    <p:sldId id="274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226" y="309093"/>
            <a:ext cx="10810596" cy="1643610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China and Europeans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226" y="1952703"/>
            <a:ext cx="10810596" cy="4460975"/>
          </a:xfrm>
          <a:solidFill>
            <a:schemeClr val="bg2"/>
          </a:solidFill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sz="2000" dirty="0" smtClean="0"/>
              <a:t>SWBAT: </a:t>
            </a:r>
            <a:r>
              <a:rPr lang="en-US" sz="2000" dirty="0"/>
              <a:t>explain how the relationship between China and European powers changed between the arrival of the Portuguese and the end of the Opium War. </a:t>
            </a:r>
            <a:endParaRPr lang="en-US" sz="2000" dirty="0" smtClean="0"/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Homework</a:t>
            </a:r>
            <a:r>
              <a:rPr lang="en-US" sz="2000" dirty="0" smtClean="0"/>
              <a:t>: </a:t>
            </a:r>
            <a:r>
              <a:rPr lang="en-US" sz="2000" dirty="0" smtClean="0"/>
              <a:t>None.</a:t>
            </a:r>
            <a:endParaRPr lang="en-US" sz="2000" dirty="0" smtClean="0"/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Do </a:t>
            </a:r>
            <a:r>
              <a:rPr lang="en-US" sz="2000" dirty="0" smtClean="0"/>
              <a:t>Now</a:t>
            </a:r>
            <a:r>
              <a:rPr lang="en-US" sz="2000" dirty="0"/>
              <a:t>: </a:t>
            </a:r>
            <a:r>
              <a:rPr lang="en-US" sz="2000" dirty="0" smtClean="0"/>
              <a:t>What kind of problems would a society expect to face if a large portion of the population is doing drugs?</a:t>
            </a:r>
            <a:endParaRPr lang="en-US" sz="20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81" y="1403797"/>
            <a:ext cx="5705341" cy="4631243"/>
          </a:xfrm>
        </p:spPr>
        <p:txBody>
          <a:bodyPr>
            <a:noAutofit/>
          </a:bodyPr>
          <a:lstStyle/>
          <a:p>
            <a:r>
              <a:rPr lang="en-US" sz="2400" dirty="0" smtClean="0"/>
              <a:t>Ultimately, the British declare war on China.</a:t>
            </a:r>
          </a:p>
          <a:p>
            <a:r>
              <a:rPr lang="en-US" sz="2400" dirty="0" smtClean="0"/>
              <a:t>Because the Chinese had been cut off for so long from the now more advanced West, they were outmatched.</a:t>
            </a:r>
          </a:p>
          <a:p>
            <a:r>
              <a:rPr lang="en-US" sz="2400" dirty="0" smtClean="0"/>
              <a:t>The British quickly gained the upper hand and defeated the Chinese.</a:t>
            </a:r>
          </a:p>
          <a:p>
            <a:r>
              <a:rPr lang="en-US" sz="2400" dirty="0" smtClean="0"/>
              <a:t>The end of the war is marked by the signing of the Treaty of Nanjing, the first of unequal treaties.</a:t>
            </a:r>
          </a:p>
        </p:txBody>
      </p:sp>
      <p:pic>
        <p:nvPicPr>
          <p:cNvPr id="3074" name="Picture 2" descr="http://www.historytoday.com/sites/default/files/opiumw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2103120"/>
            <a:ext cx="5203016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Opened up ports for trade.</a:t>
            </a:r>
          </a:p>
          <a:p>
            <a:r>
              <a:rPr lang="en-US" sz="2800" dirty="0" smtClean="0"/>
              <a:t>China owed G.B. $12 million + $6 million for the opium that had been confiscated.</a:t>
            </a:r>
          </a:p>
          <a:p>
            <a:r>
              <a:rPr lang="en-US" sz="2800" dirty="0" smtClean="0"/>
              <a:t>China loses the rights to Hong Kong (lasts until 1997).</a:t>
            </a:r>
          </a:p>
          <a:p>
            <a:r>
              <a:rPr lang="en-US" sz="2800" dirty="0"/>
              <a:t>Europeans lived in their own sections and were subject not to Chinese laws but to their own laws, a practice known as </a:t>
            </a:r>
            <a:r>
              <a:rPr lang="en-US" sz="2800" b="1" dirty="0">
                <a:solidFill>
                  <a:schemeClr val="accent5"/>
                </a:solidFill>
              </a:rPr>
              <a:t>extraterritoriality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6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made this even worse?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2103120"/>
            <a:ext cx="7134896" cy="42075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Taiping Rebellion</a:t>
            </a:r>
          </a:p>
          <a:p>
            <a:r>
              <a:rPr lang="en-US" sz="2000" dirty="0" smtClean="0"/>
              <a:t>Hong </a:t>
            </a:r>
            <a:r>
              <a:rPr lang="en-US" sz="2000" dirty="0" err="1" smtClean="0"/>
              <a:t>Xiuquan</a:t>
            </a:r>
            <a:r>
              <a:rPr lang="en-US" sz="2000" dirty="0" smtClean="0"/>
              <a:t> believed he was the younger brother of Jesus and looked to create a new dynasty.</a:t>
            </a:r>
          </a:p>
          <a:p>
            <a:r>
              <a:rPr lang="en-US" sz="2000" dirty="0" smtClean="0"/>
              <a:t>Had many followers. </a:t>
            </a:r>
          </a:p>
          <a:p>
            <a:r>
              <a:rPr lang="en-US" sz="2000" dirty="0" smtClean="0"/>
              <a:t>Rebellion last 14 years before it could be put down by the Qing dynasty.</a:t>
            </a:r>
          </a:p>
          <a:p>
            <a:r>
              <a:rPr lang="en-US" sz="2000" dirty="0" smtClean="0"/>
              <a:t>Millions were killed.  </a:t>
            </a:r>
          </a:p>
          <a:p>
            <a:r>
              <a:rPr lang="en-US" sz="2000" dirty="0" smtClean="0"/>
              <a:t>Allowed European powers to capitalize on China’s weakness by opening more ports and influence in political and economic affairs.</a:t>
            </a:r>
            <a:endParaRPr lang="en-US" sz="2000" dirty="0"/>
          </a:p>
        </p:txBody>
      </p:sp>
      <p:pic>
        <p:nvPicPr>
          <p:cNvPr id="2050" name="Picture 2" descr="http://media-3.web.britannica.com/eb-media/59/117159-004-AF4147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2" y="2014194"/>
            <a:ext cx="3686028" cy="418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Many Chinese consider the signing of the Treaty of Nanking the beginning of the century of humiliation. </a:t>
            </a:r>
            <a:r>
              <a:rPr lang="en-US" b="1" i="1" dirty="0" smtClean="0"/>
              <a:t>Explain why this is.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contact- the Portuguese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2103120"/>
            <a:ext cx="10650828" cy="3931920"/>
          </a:xfrm>
        </p:spPr>
        <p:txBody>
          <a:bodyPr>
            <a:noAutofit/>
          </a:bodyPr>
          <a:lstStyle/>
          <a:p>
            <a:r>
              <a:rPr lang="en-US" sz="2400" dirty="0" smtClean="0"/>
              <a:t>Originally, things were good.</a:t>
            </a:r>
          </a:p>
          <a:p>
            <a:r>
              <a:rPr lang="en-US" sz="2400" dirty="0" smtClean="0"/>
              <a:t>Jesuit missionaries helped the Chinese with astronomy which was essential in creating the Chinese calendar.  </a:t>
            </a:r>
          </a:p>
          <a:p>
            <a:r>
              <a:rPr lang="en-US" sz="2400" dirty="0" smtClean="0"/>
              <a:t>This led to Jesuits being appointed to high-ranking positions in the palace.</a:t>
            </a:r>
          </a:p>
          <a:p>
            <a:pPr lvl="1"/>
            <a:r>
              <a:rPr lang="en-US" sz="2000" dirty="0" smtClean="0"/>
              <a:t>Led to economic, political, and religious influence. </a:t>
            </a:r>
          </a:p>
          <a:p>
            <a:r>
              <a:rPr lang="en-US" sz="2400" dirty="0" smtClean="0"/>
              <a:t>Suspicions began about Jesuit influence and the Chinese disliked Catholic allegiance to the Pope.</a:t>
            </a:r>
          </a:p>
          <a:p>
            <a:r>
              <a:rPr lang="en-US" sz="2400" dirty="0" smtClean="0"/>
              <a:t>Led to the denouncement of Christianity and the deportation of monks.  Christian numbers dwindled.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30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British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2103120"/>
            <a:ext cx="5285812" cy="3931920"/>
          </a:xfrm>
        </p:spPr>
        <p:txBody>
          <a:bodyPr>
            <a:noAutofit/>
          </a:bodyPr>
          <a:lstStyle/>
          <a:p>
            <a:r>
              <a:rPr lang="en-US" sz="2000" dirty="0" smtClean="0"/>
              <a:t>Tea was a huge commodity in Great Britain, but the best tea came from China.</a:t>
            </a:r>
          </a:p>
          <a:p>
            <a:r>
              <a:rPr lang="en-US" sz="2000" dirty="0" smtClean="0"/>
              <a:t>China agreed to trade with the British East India Company under a certain provisions:</a:t>
            </a:r>
          </a:p>
          <a:p>
            <a:pPr lvl="1"/>
            <a:r>
              <a:rPr lang="en-US" sz="1800" dirty="0" smtClean="0"/>
              <a:t>Ships could only dock in one port.</a:t>
            </a:r>
          </a:p>
          <a:p>
            <a:pPr lvl="1"/>
            <a:r>
              <a:rPr lang="en-US" sz="1800" dirty="0" smtClean="0"/>
              <a:t>Company representatives had to stay outside the city in designated homes.</a:t>
            </a:r>
          </a:p>
          <a:p>
            <a:pPr lvl="1"/>
            <a:r>
              <a:rPr lang="en-US" sz="1800" dirty="0" smtClean="0"/>
              <a:t>Company could only trade with certain tea merchants.</a:t>
            </a:r>
          </a:p>
          <a:p>
            <a:r>
              <a:rPr lang="en-US" sz="2000" dirty="0" smtClean="0"/>
              <a:t>For a while, this works.</a:t>
            </a:r>
            <a:endParaRPr lang="en-US" sz="2000" dirty="0"/>
          </a:p>
        </p:txBody>
      </p:sp>
      <p:pic>
        <p:nvPicPr>
          <p:cNvPr id="1026" name="Picture 2" descr="http://teacouncil.net/wp-content/uploads/2012/07/quantity-of-tea-Perfect-cup-of-t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59" y="2014194"/>
            <a:ext cx="4726546" cy="37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changed??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076" y="2373576"/>
            <a:ext cx="9815848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Free trade: belief that governments should not interfere with or restrict international trade.  </a:t>
            </a:r>
          </a:p>
          <a:p>
            <a:pPr lvl="1"/>
            <a:r>
              <a:rPr lang="en-US" sz="2800" dirty="0" smtClean="0"/>
              <a:t>The British did not like trade restrictions placed on them by China.</a:t>
            </a:r>
          </a:p>
          <a:p>
            <a:r>
              <a:rPr lang="en-US" sz="3200" dirty="0" smtClean="0"/>
              <a:t>Opium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30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 British selling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British </a:t>
            </a:r>
            <a:r>
              <a:rPr lang="en-US" sz="2800" dirty="0"/>
              <a:t>had a problem.  </a:t>
            </a:r>
            <a:endParaRPr lang="en-US" sz="2800" dirty="0" smtClean="0"/>
          </a:p>
          <a:p>
            <a:pPr lvl="1"/>
            <a:r>
              <a:rPr lang="en-US" sz="2400" dirty="0" smtClean="0"/>
              <a:t>They </a:t>
            </a:r>
            <a:r>
              <a:rPr lang="en-US" sz="2400" dirty="0"/>
              <a:t>wanted to buy </a:t>
            </a:r>
            <a:r>
              <a:rPr lang="en-US" sz="2400" dirty="0" smtClean="0"/>
              <a:t>Chinese goods, </a:t>
            </a:r>
            <a:r>
              <a:rPr lang="en-US" sz="2400" dirty="0"/>
              <a:t>but didn’t have anything to </a:t>
            </a:r>
            <a:r>
              <a:rPr lang="en-US" sz="2400" dirty="0" smtClean="0"/>
              <a:t>trade </a:t>
            </a:r>
            <a:r>
              <a:rPr lang="en-US" sz="2400" dirty="0"/>
              <a:t>the Chinese wanted.  </a:t>
            </a:r>
            <a:endParaRPr lang="en-US" sz="2400" dirty="0" smtClean="0"/>
          </a:p>
          <a:p>
            <a:pPr lvl="1"/>
            <a:r>
              <a:rPr lang="en-US" sz="2400" dirty="0" smtClean="0"/>
              <a:t>They also didn’t have the silver to </a:t>
            </a:r>
            <a:r>
              <a:rPr lang="en-US" sz="2400" dirty="0"/>
              <a:t>buy </a:t>
            </a:r>
            <a:r>
              <a:rPr lang="en-US" sz="2400" dirty="0" smtClean="0"/>
              <a:t>the goods outright.  </a:t>
            </a:r>
          </a:p>
          <a:p>
            <a:r>
              <a:rPr lang="en-US" sz="2800" dirty="0" smtClean="0"/>
              <a:t>The British </a:t>
            </a:r>
            <a:r>
              <a:rPr lang="en-US" sz="2800" dirty="0"/>
              <a:t>would sell opium for silver and they could then use the silver to buy tea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8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opium?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2103120"/>
            <a:ext cx="7616184" cy="4271922"/>
          </a:xfrm>
        </p:spPr>
        <p:txBody>
          <a:bodyPr>
            <a:noAutofit/>
          </a:bodyPr>
          <a:lstStyle/>
          <a:p>
            <a:r>
              <a:rPr lang="en-US" sz="2400" dirty="0"/>
              <a:t>is the dried latex obtained from the opium </a:t>
            </a:r>
            <a:r>
              <a:rPr lang="en-US" sz="2400" dirty="0" smtClean="0"/>
              <a:t>poppy.</a:t>
            </a:r>
          </a:p>
          <a:p>
            <a:r>
              <a:rPr lang="en-US" sz="2400" dirty="0" smtClean="0"/>
              <a:t>When taken, a user get a rush of euphoria following a drowsy, sleep-like state due to the suppression of the central nervous system.</a:t>
            </a:r>
          </a:p>
          <a:p>
            <a:r>
              <a:rPr lang="en-US" sz="2400" dirty="0" smtClean="0"/>
              <a:t>Used today for prescription pain killers such as morphine, codeine, hydrocodone, and oxycodone.</a:t>
            </a:r>
          </a:p>
          <a:p>
            <a:r>
              <a:rPr lang="en-US" sz="2400" dirty="0" smtClean="0"/>
              <a:t>Also used to make heroin.</a:t>
            </a:r>
          </a:p>
          <a:p>
            <a:r>
              <a:rPr lang="en-US" sz="2400" dirty="0" smtClean="0"/>
              <a:t>Very addictive.    </a:t>
            </a:r>
            <a:endParaRPr lang="en-US" sz="2400" dirty="0"/>
          </a:p>
        </p:txBody>
      </p:sp>
      <p:pic>
        <p:nvPicPr>
          <p:cNvPr id="1026" name="Picture 2" descr="http://upload.wikimedia.org/wikipedia/commons/8/84/French_opium_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08" y="1893194"/>
            <a:ext cx="3479576" cy="43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3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this scene from the Wizard of Oz?</a:t>
            </a:r>
            <a:endParaRPr lang="en-US" dirty="0"/>
          </a:p>
        </p:txBody>
      </p:sp>
      <p:pic>
        <p:nvPicPr>
          <p:cNvPr id="1026" name="Picture 2" descr="http://images2.fanpop.com/images/photos/6300000/In-The-Poppy-Field-the-wizard-of-oz-6376681-720-4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22" y="2103438"/>
            <a:ext cx="5898355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Chinese Ban the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076423" cy="39319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Opium began causing social problems due to its addictive qualities.</a:t>
            </a:r>
          </a:p>
          <a:p>
            <a:r>
              <a:rPr lang="en-US" sz="2400" dirty="0" smtClean="0"/>
              <a:t>As a result, the Chinese banned the selling of opium in the country.  </a:t>
            </a:r>
          </a:p>
          <a:p>
            <a:r>
              <a:rPr lang="en-US" sz="2400" dirty="0" smtClean="0"/>
              <a:t>This did not go over well with the British.</a:t>
            </a:r>
            <a:endParaRPr lang="en-US" sz="2400" dirty="0"/>
          </a:p>
        </p:txBody>
      </p:sp>
      <p:pic>
        <p:nvPicPr>
          <p:cNvPr id="4098" name="Picture 2" descr="http://www.vancouverseedbank.ca/products/6/redpop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1829224"/>
            <a:ext cx="33337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ewfs.s3.amazonaws.com/taxon-images-1000s1000/Papaveraceae/papaver-somniferum-fr-pdrobot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862" y="3543744"/>
            <a:ext cx="2149744" cy="28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Read the letter from </a:t>
            </a:r>
            <a:r>
              <a:rPr lang="en-US" sz="2800" dirty="0"/>
              <a:t>Lin </a:t>
            </a:r>
            <a:r>
              <a:rPr lang="en-US" sz="2800" dirty="0" err="1" smtClean="0"/>
              <a:t>Zexu</a:t>
            </a:r>
            <a:r>
              <a:rPr lang="en-US" sz="2800" dirty="0" smtClean="0"/>
              <a:t> to Queen Victoria of England and answer the questions that follow.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24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TC103457510[[fn=Savon]]</Template>
  <TotalTime>1859</TotalTime>
  <Words>657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Savon</vt:lpstr>
      <vt:lpstr>China and Europeans</vt:lpstr>
      <vt:lpstr>First contact- the Portuguese</vt:lpstr>
      <vt:lpstr>The British</vt:lpstr>
      <vt:lpstr>What changed??</vt:lpstr>
      <vt:lpstr>Why are the British selling it?</vt:lpstr>
      <vt:lpstr>What is opium?</vt:lpstr>
      <vt:lpstr>Remember this scene from the Wizard of Oz?</vt:lpstr>
      <vt:lpstr>The Chinese Ban the Trade</vt:lpstr>
      <vt:lpstr>Primary Source Analysis</vt:lpstr>
      <vt:lpstr>War</vt:lpstr>
      <vt:lpstr>Terms</vt:lpstr>
      <vt:lpstr>What made this even worse?</vt:lpstr>
      <vt:lpstr>Exit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and Europeans</dc:title>
  <dc:creator>Karlie Leonelli</dc:creator>
  <cp:lastModifiedBy>Leonelli, Karlie</cp:lastModifiedBy>
  <cp:revision>37</cp:revision>
  <dcterms:created xsi:type="dcterms:W3CDTF">2013-06-27T19:03:26Z</dcterms:created>
  <dcterms:modified xsi:type="dcterms:W3CDTF">2014-10-09T17:29:32Z</dcterms:modified>
</cp:coreProperties>
</file>