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12" r:id="rId2"/>
  </p:sldMasterIdLst>
  <p:notesMasterIdLst>
    <p:notesMasterId r:id="rId16"/>
  </p:notesMasterIdLst>
  <p:handoutMasterIdLst>
    <p:handoutMasterId r:id="rId17"/>
  </p:handoutMasterIdLst>
  <p:sldIdLst>
    <p:sldId id="256" r:id="rId3"/>
    <p:sldId id="259" r:id="rId4"/>
    <p:sldId id="258" r:id="rId5"/>
    <p:sldId id="257" r:id="rId6"/>
    <p:sldId id="261" r:id="rId7"/>
    <p:sldId id="262" r:id="rId8"/>
    <p:sldId id="269" r:id="rId9"/>
    <p:sldId id="265" r:id="rId10"/>
    <p:sldId id="266" r:id="rId11"/>
    <p:sldId id="270" r:id="rId12"/>
    <p:sldId id="268" r:id="rId13"/>
    <p:sldId id="267" r:id="rId14"/>
    <p:sldId id="264"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612" y="66"/>
      </p:cViewPr>
      <p:guideLst>
        <p:guide orient="horz" pos="2160"/>
        <p:guide pos="3839"/>
      </p:guideLst>
    </p:cSldViewPr>
  </p:slideViewPr>
  <p:notesTextViewPr>
    <p:cViewPr>
      <p:scale>
        <a:sx n="100" d="100"/>
        <a:sy n="100" d="100"/>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1/29/2015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1/29/2015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a:xfrm>
            <a:off x="1141413" y="1600200"/>
            <a:ext cx="9902952" cy="3276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20" name="Date Placeholder 19"/>
          <p:cNvSpPr>
            <a:spLocks noGrp="1"/>
          </p:cNvSpPr>
          <p:nvPr>
            <p:ph type="dt" sz="half" idx="10"/>
          </p:nvPr>
        </p:nvSpPr>
        <p:spPr/>
        <p:txBody>
          <a:bodyPr/>
          <a:lstStyle/>
          <a:p>
            <a:fld id="{8E36636D-D922-432D-A958-524484B5923D}" type="datetimeFigureOut">
              <a:rPr lang="en-US"/>
              <a:pPr/>
              <a:t>1/29/2015</a:t>
            </a:fld>
            <a:endParaRPr/>
          </a:p>
        </p:txBody>
      </p:sp>
      <p:sp>
        <p:nvSpPr>
          <p:cNvPr id="21" name="Footer Placeholder 20"/>
          <p:cNvSpPr>
            <a:spLocks noGrp="1"/>
          </p:cNvSpPr>
          <p:nvPr>
            <p:ph type="ftr" sz="quarter" idx="11"/>
          </p:nvPr>
        </p:nvSpPr>
        <p:spPr/>
        <p:txBody>
          <a:bodyPr/>
          <a:lstStyle/>
          <a:p>
            <a:endParaRPr/>
          </a:p>
        </p:txBody>
      </p:sp>
      <p:sp>
        <p:nvSpPr>
          <p:cNvPr id="22" name="Slide Number Placeholder 21"/>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1/29/2015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8E36636D-D922-432D-A958-524484B5923D}" type="datetimeFigureOut">
              <a:rPr lang="en-US"/>
              <a:pPr/>
              <a:t>1/29/2015</a:t>
            </a:fld>
            <a:endParaRPr/>
          </a:p>
        </p:txBody>
      </p:sp>
      <p:sp>
        <p:nvSpPr>
          <p:cNvPr id="5" name="Footer Placeholder 4"/>
          <p:cNvSpPr>
            <a:spLocks noGrp="1"/>
          </p:cNvSpPr>
          <p:nvPr>
            <p:ph type="ftr" sz="quarter" idx="11"/>
          </p:nvPr>
        </p:nvSpPr>
        <p:spPr/>
        <p:txBody>
          <a:bodyPr/>
          <a:lstStyle>
            <a:lvl1pPr>
              <a:defRPr>
                <a:solidFill>
                  <a:schemeClr val="tx1"/>
                </a:solidFill>
              </a:defRPr>
            </a:lvl1pPr>
          </a:lstStyle>
          <a:p>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a:pPr/>
              <a:t>‹#›</a:t>
            </a:fld>
            <a:endParaRPr/>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1/29/2015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1/29/2015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8E36636D-D922-432D-A958-524484B5923D}" type="datetimeFigureOut">
              <a:rPr lang="en-US"/>
              <a:pPr/>
              <a:t>1/29/2015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smtClean="0"/>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1/29/2015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994363" y="6516865"/>
            <a:ext cx="1327622" cy="228600"/>
          </a:xfrm>
          <a:prstGeom prst="rect">
            <a:avLst/>
          </a:prstGeom>
        </p:spPr>
        <p:txBody>
          <a:bodyPr vert="horz" lIns="91440" tIns="45720" rIns="91440" bIns="45720" rtlCol="0" anchor="ctr"/>
          <a:lstStyle>
            <a:lvl1pPr algn="r">
              <a:defRPr sz="800">
                <a:solidFill>
                  <a:schemeClr val="bg1"/>
                </a:solidFill>
              </a:defRPr>
            </a:lvl1pPr>
          </a:lstStyle>
          <a:p>
            <a:fld id="{8E36636D-D922-432D-A958-524484B5923D}" type="datetimeFigureOut">
              <a:rPr lang="en-US"/>
              <a:pPr/>
              <a:t>1/29/2015</a:t>
            </a:fld>
            <a:endParaRPr/>
          </a:p>
        </p:txBody>
      </p:sp>
      <p:sp>
        <p:nvSpPr>
          <p:cNvPr id="5" name="Footer Placeholder 4"/>
          <p:cNvSpPr>
            <a:spLocks noGrp="1"/>
          </p:cNvSpPr>
          <p:nvPr>
            <p:ph type="ftr" sz="quarter" idx="3"/>
          </p:nvPr>
        </p:nvSpPr>
        <p:spPr>
          <a:xfrm>
            <a:off x="1507498" y="6516865"/>
            <a:ext cx="6062145" cy="228600"/>
          </a:xfrm>
          <a:prstGeom prst="rect">
            <a:avLst/>
          </a:prstGeom>
        </p:spPr>
        <p:txBody>
          <a:bodyPr vert="horz" lIns="91440" tIns="45720" rIns="91440" bIns="45720" rtlCol="0" anchor="ctr"/>
          <a:lstStyle>
            <a:lvl1pPr algn="l">
              <a:defRPr sz="800" cap="all" baseline="0">
                <a:solidFill>
                  <a:schemeClr val="bg1"/>
                </a:solidFill>
              </a:defRPr>
            </a:lvl1pPr>
          </a:lstStyle>
          <a:p>
            <a:endParaRPr/>
          </a:p>
        </p:txBody>
      </p:sp>
      <p:sp>
        <p:nvSpPr>
          <p:cNvPr id="6" name="Slide Number Placeholder 5"/>
          <p:cNvSpPr>
            <a:spLocks noGrp="1"/>
          </p:cNvSpPr>
          <p:nvPr>
            <p:ph type="sldNum" sz="quarter" idx="4"/>
          </p:nvPr>
        </p:nvSpPr>
        <p:spPr>
          <a:xfrm>
            <a:off x="9730094" y="6516865"/>
            <a:ext cx="936319" cy="228600"/>
          </a:xfrm>
          <a:prstGeom prst="rect">
            <a:avLst/>
          </a:prstGeom>
        </p:spPr>
        <p:txBody>
          <a:bodyPr vert="horz" lIns="91440" tIns="45720" rIns="91440" bIns="45720" rtlCol="0" anchor="ctr"/>
          <a:lstStyle>
            <a:lvl1pPr algn="r">
              <a:defRPr sz="800">
                <a:solidFill>
                  <a:schemeClr val="bg1"/>
                </a:solidFill>
              </a:defRPr>
            </a:lvl1pPr>
          </a:lstStyle>
          <a:p>
            <a:fld id="{DF28FB93-0A08-4E7D-8E63-9EFA29F1E093}" type="slidenum">
              <a:rPr/>
              <a:pPr/>
              <a:t>‹#›</a:t>
            </a:fld>
            <a:endParaRPr/>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1412" y="4800600"/>
            <a:ext cx="99060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2812" y="1447800"/>
            <a:ext cx="10439400" cy="6858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Subtitle 2"/>
          <p:cNvSpPr>
            <a:spLocks noGrp="1"/>
          </p:cNvSpPr>
          <p:nvPr>
            <p:ph type="subTitle" idx="1"/>
          </p:nvPr>
        </p:nvSpPr>
        <p:spPr>
          <a:xfrm>
            <a:off x="1370012" y="2286000"/>
            <a:ext cx="9525000" cy="2895600"/>
          </a:xfrm>
        </p:spPr>
        <p:txBody>
          <a:bodyPr>
            <a:normAutofit fontScale="92500" lnSpcReduction="10000"/>
          </a:bodyPr>
          <a:lstStyle/>
          <a:p>
            <a:r>
              <a:rPr lang="en-US" dirty="0" smtClean="0"/>
              <a:t>SWBAT: define liberal and conservative and apply the terms to 19</a:t>
            </a:r>
            <a:r>
              <a:rPr lang="en-US" baseline="30000" dirty="0" smtClean="0"/>
              <a:t>th</a:t>
            </a:r>
            <a:r>
              <a:rPr lang="en-US" dirty="0" smtClean="0"/>
              <a:t> century Europe.</a:t>
            </a:r>
          </a:p>
          <a:p>
            <a:endParaRPr lang="en-US" dirty="0"/>
          </a:p>
          <a:p>
            <a:r>
              <a:rPr lang="en-US" dirty="0" smtClean="0"/>
              <a:t>Homework: None.</a:t>
            </a:r>
          </a:p>
          <a:p>
            <a:endParaRPr lang="en-US" dirty="0" smtClean="0"/>
          </a:p>
          <a:p>
            <a:r>
              <a:rPr lang="en-US" dirty="0" smtClean="0"/>
              <a:t>Do Now: </a:t>
            </a:r>
            <a:r>
              <a:rPr lang="en-US" dirty="0" smtClean="0"/>
              <a:t>Turn to th</a:t>
            </a:r>
            <a:r>
              <a:rPr lang="en-US" dirty="0" smtClean="0"/>
              <a:t>e last page of your notes packet and r</a:t>
            </a:r>
            <a:r>
              <a:rPr lang="en-US" dirty="0" smtClean="0"/>
              <a:t>ead </a:t>
            </a:r>
            <a:r>
              <a:rPr lang="en-US" dirty="0" smtClean="0"/>
              <a:t>the blurb on liberalism v. conservativism. Using what you know about each group, how do you think each would respond to raising minimum wage?  Or providing free healthcare?  Write down your answer on the back of the sheet.</a:t>
            </a:r>
            <a:endParaRPr lang="en-US" dirty="0"/>
          </a:p>
        </p:txBody>
      </p:sp>
      <p:sp>
        <p:nvSpPr>
          <p:cNvPr id="2" name="Title 1"/>
          <p:cNvSpPr>
            <a:spLocks noGrp="1"/>
          </p:cNvSpPr>
          <p:nvPr>
            <p:ph type="ctrTitle"/>
          </p:nvPr>
        </p:nvSpPr>
        <p:spPr>
          <a:xfrm>
            <a:off x="684212" y="571500"/>
            <a:ext cx="10668000" cy="1219200"/>
          </a:xfrm>
        </p:spPr>
        <p:txBody>
          <a:bodyPr>
            <a:normAutofit/>
          </a:bodyPr>
          <a:lstStyle/>
          <a:p>
            <a:pPr algn="ctr"/>
            <a:r>
              <a:rPr lang="en-US" dirty="0" smtClean="0">
                <a:solidFill>
                  <a:schemeClr val="tx1"/>
                </a:solidFill>
              </a:rPr>
              <a:t>Europe faces Revolutions</a:t>
            </a: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2812" y="4971760"/>
            <a:ext cx="3386455" cy="1066800"/>
          </a:xfrm>
        </p:spPr>
        <p:txBody>
          <a:bodyPr>
            <a:noAutofit/>
          </a:bodyPr>
          <a:lstStyle/>
          <a:p>
            <a:pPr algn="ctr"/>
            <a:r>
              <a:rPr lang="en-US" sz="4000" dirty="0" smtClean="0"/>
              <a:t>Why did people hate him?</a:t>
            </a:r>
            <a:endParaRPr lang="en-US" sz="4000" dirty="0"/>
          </a:p>
        </p:txBody>
      </p:sp>
      <p:pic>
        <p:nvPicPr>
          <p:cNvPr id="4" name="Picture 3" descr="http://today.duke.edu/sites/default/files/news_images/daumier468.jpg"/>
          <p:cNvPicPr/>
          <p:nvPr/>
        </p:nvPicPr>
        <p:blipFill>
          <a:blip r:embed="rId2">
            <a:extLst>
              <a:ext uri="{28A0092B-C50C-407E-A947-70E740481C1C}">
                <a14:useLocalDpi xmlns:a14="http://schemas.microsoft.com/office/drawing/2010/main" val="0"/>
              </a:ext>
            </a:extLst>
          </a:blip>
          <a:srcRect/>
          <a:stretch>
            <a:fillRect/>
          </a:stretch>
        </p:blipFill>
        <p:spPr bwMode="auto">
          <a:xfrm>
            <a:off x="7466012" y="457200"/>
            <a:ext cx="4453255" cy="3063875"/>
          </a:xfrm>
          <a:prstGeom prst="rect">
            <a:avLst/>
          </a:prstGeom>
          <a:noFill/>
          <a:ln>
            <a:noFill/>
          </a:ln>
        </p:spPr>
      </p:pic>
      <p:pic>
        <p:nvPicPr>
          <p:cNvPr id="5" name="Picture 4" descr="http://ids.lib.harvard.edu/ids/view/view/3910517?viewheight=600&amp;captionText=Harvard+University%2C+Baker+Library%2C+Harvard+Business+School%2C+W308307_1&amp;height=600&amp;width=466&amp;viewwidth=466"/>
          <p:cNvPicPr/>
          <p:nvPr/>
        </p:nvPicPr>
        <p:blipFill rotWithShape="1">
          <a:blip r:embed="rId3">
            <a:extLst>
              <a:ext uri="{28A0092B-C50C-407E-A947-70E740481C1C}">
                <a14:useLocalDpi xmlns:a14="http://schemas.microsoft.com/office/drawing/2010/main" val="0"/>
              </a:ext>
            </a:extLst>
          </a:blip>
          <a:srcRect t="21751" b="18281"/>
          <a:stretch/>
        </p:blipFill>
        <p:spPr bwMode="auto">
          <a:xfrm>
            <a:off x="54524" y="438955"/>
            <a:ext cx="4439920" cy="3502660"/>
          </a:xfrm>
          <a:prstGeom prst="rect">
            <a:avLst/>
          </a:prstGeom>
          <a:noFill/>
          <a:ln>
            <a:noFill/>
          </a:ln>
          <a:extLst>
            <a:ext uri="{53640926-AAD7-44D8-BBD7-CCE9431645EC}">
              <a14:shadowObscured xmlns:a14="http://schemas.microsoft.com/office/drawing/2010/main"/>
            </a:ext>
          </a:extLst>
        </p:spPr>
      </p:pic>
      <p:pic>
        <p:nvPicPr>
          <p:cNvPr id="6" name="Picture 5" descr="http://ids.lib.harvard.edu/ids/view/view/3910515?viewheight=600&amp;captionText=Harvard+University%2C+Baker+Library%2C+Harvard+Business+School%2C+W308306_1&amp;height=600&amp;width=435&amp;viewwidth=435"/>
          <p:cNvPicPr/>
          <p:nvPr/>
        </p:nvPicPr>
        <p:blipFill rotWithShape="1">
          <a:blip r:embed="rId4">
            <a:extLst>
              <a:ext uri="{28A0092B-C50C-407E-A947-70E740481C1C}">
                <a14:useLocalDpi xmlns:a14="http://schemas.microsoft.com/office/drawing/2010/main" val="0"/>
              </a:ext>
            </a:extLst>
          </a:blip>
          <a:srcRect t="4481" b="12007"/>
          <a:stretch/>
        </p:blipFill>
        <p:spPr bwMode="auto">
          <a:xfrm>
            <a:off x="4027250" y="1680368"/>
            <a:ext cx="3829801" cy="45640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4668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Louis-Philippe</a:t>
            </a:r>
            <a:endParaRPr lang="en-US" dirty="0"/>
          </a:p>
        </p:txBody>
      </p:sp>
      <p:sp>
        <p:nvSpPr>
          <p:cNvPr id="3" name="Content Placeholder 2"/>
          <p:cNvSpPr>
            <a:spLocks noGrp="1"/>
          </p:cNvSpPr>
          <p:nvPr>
            <p:ph idx="1"/>
          </p:nvPr>
        </p:nvSpPr>
        <p:spPr>
          <a:xfrm>
            <a:off x="303212" y="1981200"/>
            <a:ext cx="6019800" cy="4114800"/>
          </a:xfrm>
        </p:spPr>
        <p:txBody>
          <a:bodyPr>
            <a:normAutofit lnSpcReduction="10000"/>
          </a:bodyPr>
          <a:lstStyle/>
          <a:p>
            <a:r>
              <a:rPr lang="en-US" dirty="0"/>
              <a:t>Riots ensued and the monarchy was again overturned and was replaced by a republic.</a:t>
            </a:r>
          </a:p>
          <a:p>
            <a:r>
              <a:rPr lang="en-US" dirty="0"/>
              <a:t>The new gov’t began to fall apart almost immediately as two radical groups formed- one wanted political changes and the other wanting social and economic changes.</a:t>
            </a:r>
          </a:p>
          <a:p>
            <a:pPr lvl="1"/>
            <a:r>
              <a:rPr lang="en-US" dirty="0"/>
              <a:t>Violence broke out in the streets.</a:t>
            </a:r>
          </a:p>
          <a:p>
            <a:r>
              <a:rPr lang="en-US" dirty="0"/>
              <a:t>Eventually a constitution was drafted calling for elections.</a:t>
            </a:r>
          </a:p>
          <a:p>
            <a:endParaRPr lang="en-US" dirty="0"/>
          </a:p>
        </p:txBody>
      </p:sp>
      <p:pic>
        <p:nvPicPr>
          <p:cNvPr id="4" name="Picture 3" descr="http://ids.lib.harvard.edu/ids/view/view/3910521?viewheight=600&amp;captionText=Harvard+University%2C+Baker+Library%2C+Harvard+Business+School%2C+W308309_1&amp;height=600&amp;width=459&amp;viewwidth=459"/>
          <p:cNvPicPr/>
          <p:nvPr/>
        </p:nvPicPr>
        <p:blipFill rotWithShape="1">
          <a:blip r:embed="rId2">
            <a:extLst>
              <a:ext uri="{28A0092B-C50C-407E-A947-70E740481C1C}">
                <a14:useLocalDpi xmlns:a14="http://schemas.microsoft.com/office/drawing/2010/main" val="0"/>
              </a:ext>
            </a:extLst>
          </a:blip>
          <a:srcRect t="13850" b="13233"/>
          <a:stretch/>
        </p:blipFill>
        <p:spPr bwMode="auto">
          <a:xfrm>
            <a:off x="7542212" y="1295400"/>
            <a:ext cx="4369435" cy="4251325"/>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7772167" y="5546725"/>
            <a:ext cx="4416658" cy="783869"/>
          </a:xfrm>
          <a:prstGeom prst="rect">
            <a:avLst/>
          </a:prstGeom>
        </p:spPr>
        <p:txBody>
          <a:bodyPr wrap="square">
            <a:spAutoFit/>
          </a:bodyPr>
          <a:lstStyle/>
          <a:p>
            <a:pPr>
              <a:lnSpc>
                <a:spcPct val="107000"/>
              </a:lnSpc>
              <a:spcAft>
                <a:spcPts val="800"/>
              </a:spcAft>
            </a:pPr>
            <a:r>
              <a:rPr lang="en-US" sz="1400" dirty="0">
                <a:solidFill>
                  <a:srgbClr val="404033"/>
                </a:solidFill>
                <a:latin typeface="Calibri" panose="020F0502020204030204" pitchFamily="34" charset="0"/>
                <a:ea typeface="Calibri" panose="020F0502020204030204" pitchFamily="34" charset="0"/>
                <a:cs typeface="Times New Roman" panose="02020603050405020304" pitchFamily="18" charset="0"/>
              </a:rPr>
              <a:t>Louis-Philippe is pictured jumping over the Channel from France to England. The title is a play on words, which can be read "the big leap" or "the big fool."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706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Napoleon III</a:t>
            </a:r>
            <a:endParaRPr lang="en-US" dirty="0"/>
          </a:p>
        </p:txBody>
      </p:sp>
      <p:sp>
        <p:nvSpPr>
          <p:cNvPr id="3" name="Content Placeholder 2"/>
          <p:cNvSpPr>
            <a:spLocks noGrp="1"/>
          </p:cNvSpPr>
          <p:nvPr>
            <p:ph idx="1"/>
          </p:nvPr>
        </p:nvSpPr>
        <p:spPr/>
        <p:txBody>
          <a:bodyPr/>
          <a:lstStyle/>
          <a:p>
            <a:r>
              <a:rPr lang="en-US" dirty="0" smtClean="0"/>
              <a:t>In Dec. 1848, Louis-Napoleon, the nephew of Napoleon Bonaparte, won the presidential election.</a:t>
            </a:r>
          </a:p>
          <a:p>
            <a:r>
              <a:rPr lang="en-US" dirty="0" smtClean="0"/>
              <a:t>For 4 years he took the title Emperor Napoleon III and was a strong ruler.</a:t>
            </a:r>
          </a:p>
          <a:p>
            <a:pPr lvl="1"/>
            <a:r>
              <a:rPr lang="en-US" dirty="0" smtClean="0"/>
              <a:t>The French accepted this because again, they were tired of chaos and instability.</a:t>
            </a:r>
          </a:p>
          <a:p>
            <a:r>
              <a:rPr lang="en-US" dirty="0" smtClean="0"/>
              <a:t>Louis-Napoleon encouraged industrialization and his policies led to a decrease in unemployment. </a:t>
            </a:r>
          </a:p>
          <a:p>
            <a:pPr lvl="1"/>
            <a:r>
              <a:rPr lang="en-US" dirty="0" smtClean="0"/>
              <a:t>France finally was experiencing real prosperity and political and economic stability.</a:t>
            </a:r>
            <a:endParaRPr lang="en-US" dirty="0"/>
          </a:p>
        </p:txBody>
      </p:sp>
    </p:spTree>
    <p:extLst>
      <p:ext uri="{BB962C8B-B14F-4D97-AF65-F5344CB8AC3E}">
        <p14:creationId xmlns:p14="http://schemas.microsoft.com/office/powerpoint/2010/main" val="283377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Question:</a:t>
            </a:r>
            <a:endParaRPr lang="en-US" dirty="0"/>
          </a:p>
        </p:txBody>
      </p:sp>
      <p:sp>
        <p:nvSpPr>
          <p:cNvPr id="3" name="Content Placeholder 2"/>
          <p:cNvSpPr>
            <a:spLocks noGrp="1"/>
          </p:cNvSpPr>
          <p:nvPr>
            <p:ph idx="1"/>
          </p:nvPr>
        </p:nvSpPr>
        <p:spPr/>
        <p:txBody>
          <a:bodyPr>
            <a:normAutofit/>
          </a:bodyPr>
          <a:lstStyle/>
          <a:p>
            <a:r>
              <a:rPr lang="en-US" sz="4000" dirty="0" smtClean="0"/>
              <a:t>Review question: what made the French Revolution of 1848 different than other European areas revolting at the same time?</a:t>
            </a:r>
            <a:endParaRPr lang="en-US" sz="4000" dirty="0"/>
          </a:p>
        </p:txBody>
      </p:sp>
    </p:spTree>
    <p:extLst>
      <p:ext uri="{BB962C8B-B14F-4D97-AF65-F5344CB8AC3E}">
        <p14:creationId xmlns:p14="http://schemas.microsoft.com/office/powerpoint/2010/main" val="276000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When Napoleon began conquering Europe, he brought with him French customs, language, and beliefs which often times varied considerably from the conquered country.</a:t>
            </a:r>
          </a:p>
          <a:p>
            <a:pPr lvl="1"/>
            <a:r>
              <a:rPr lang="en-US" dirty="0" smtClean="0"/>
              <a:t>I.e. think back to when Napoleon put his French brother on the throne of Spain.</a:t>
            </a:r>
          </a:p>
          <a:p>
            <a:r>
              <a:rPr lang="en-US" dirty="0" smtClean="0"/>
              <a:t>He also brought with him the revolutionary spirit that had driven the French Revolution.</a:t>
            </a:r>
          </a:p>
          <a:p>
            <a:r>
              <a:rPr lang="en-US" dirty="0" smtClean="0"/>
              <a:t>By Napoleon’s defeat at Waterloo, other European countries were nervous that this nationalistic zeal mixed with the spread of revolutionary spirit would alter the existing state of affairs in Europe, violently if necessary.  </a:t>
            </a:r>
            <a:endParaRPr lang="en-US" dirty="0"/>
          </a:p>
        </p:txBody>
      </p:sp>
    </p:spTree>
    <p:extLst>
      <p:ext uri="{BB962C8B-B14F-4D97-AF65-F5344CB8AC3E}">
        <p14:creationId xmlns:p14="http://schemas.microsoft.com/office/powerpoint/2010/main" val="310602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Congress of Vienna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Following </a:t>
            </a:r>
            <a:r>
              <a:rPr lang="en-US" dirty="0"/>
              <a:t>the defeat of </a:t>
            </a:r>
            <a:r>
              <a:rPr lang="en-US" dirty="0" smtClean="0"/>
              <a:t>Napoleon, </a:t>
            </a:r>
            <a:r>
              <a:rPr lang="en-US" dirty="0"/>
              <a:t>the major European powers </a:t>
            </a:r>
            <a:r>
              <a:rPr lang="en-US" dirty="0" smtClean="0"/>
              <a:t>met at the Congress </a:t>
            </a:r>
            <a:r>
              <a:rPr lang="en-US" dirty="0"/>
              <a:t>of Vienna </a:t>
            </a:r>
            <a:r>
              <a:rPr lang="en-US" dirty="0" smtClean="0"/>
              <a:t>to discuss restoring the balance of power and to prevent nationalistic revolutions.  </a:t>
            </a:r>
          </a:p>
          <a:p>
            <a:r>
              <a:rPr lang="en-US" dirty="0" smtClean="0"/>
              <a:t>Headed by </a:t>
            </a:r>
            <a:r>
              <a:rPr lang="en-US" dirty="0"/>
              <a:t>Austria's Prince Metternich</a:t>
            </a:r>
            <a:r>
              <a:rPr lang="en-US" dirty="0" smtClean="0"/>
              <a:t>, a conservative, </a:t>
            </a:r>
            <a:r>
              <a:rPr lang="en-US" dirty="0"/>
              <a:t>the Congress of Vienna attempted to stem the tide of nationalism sweeping across Europe.  </a:t>
            </a:r>
            <a:endParaRPr lang="en-US" dirty="0" smtClean="0"/>
          </a:p>
          <a:p>
            <a:pPr lvl="1"/>
            <a:r>
              <a:rPr lang="en-US" dirty="0" smtClean="0"/>
              <a:t>Metternich </a:t>
            </a:r>
            <a:r>
              <a:rPr lang="en-US" dirty="0"/>
              <a:t>believed nationalism created disorder because it fostered violent revolution.  </a:t>
            </a:r>
            <a:endParaRPr lang="en-US" dirty="0" smtClean="0"/>
          </a:p>
          <a:p>
            <a:r>
              <a:rPr lang="en-US" dirty="0" smtClean="0"/>
              <a:t>The </a:t>
            </a:r>
            <a:r>
              <a:rPr lang="en-US" dirty="0"/>
              <a:t>Congress of Vienna </a:t>
            </a:r>
            <a:r>
              <a:rPr lang="en-US" dirty="0" smtClean="0"/>
              <a:t>worked for several years, but it couldn’t stop </a:t>
            </a:r>
            <a:r>
              <a:rPr lang="en-US" dirty="0"/>
              <a:t>nationalistic movements </a:t>
            </a:r>
            <a:r>
              <a:rPr lang="en-US" dirty="0" smtClean="0"/>
              <a:t>from gaining momentum.  </a:t>
            </a:r>
          </a:p>
          <a:p>
            <a:r>
              <a:rPr lang="en-US" dirty="0" smtClean="0"/>
              <a:t>Nationalistic movements would eventually lead to the formation of many current-day European countries. </a:t>
            </a:r>
            <a:endParaRPr lang="en-US" dirty="0"/>
          </a:p>
          <a:p>
            <a:endParaRPr lang="en-US" dirty="0"/>
          </a:p>
        </p:txBody>
      </p:sp>
    </p:spTree>
    <p:extLst>
      <p:ext uri="{BB962C8B-B14F-4D97-AF65-F5344CB8AC3E}">
        <p14:creationId xmlns:p14="http://schemas.microsoft.com/office/powerpoint/2010/main" val="327060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533400"/>
            <a:ext cx="9143538" cy="1066800"/>
          </a:xfrm>
        </p:spPr>
        <p:txBody>
          <a:bodyPr>
            <a:normAutofit/>
          </a:bodyPr>
          <a:lstStyle/>
          <a:p>
            <a:r>
              <a:rPr lang="en-US" sz="3600" dirty="0" smtClean="0"/>
              <a:t>Greece</a:t>
            </a:r>
            <a:endParaRPr lang="en-US" sz="3600" dirty="0"/>
          </a:p>
        </p:txBody>
      </p:sp>
      <p:sp>
        <p:nvSpPr>
          <p:cNvPr id="3" name="Content Placeholder 2"/>
          <p:cNvSpPr>
            <a:spLocks noGrp="1"/>
          </p:cNvSpPr>
          <p:nvPr>
            <p:ph idx="1"/>
          </p:nvPr>
        </p:nvSpPr>
        <p:spPr>
          <a:xfrm>
            <a:off x="5607183" y="685800"/>
            <a:ext cx="6400336" cy="5486400"/>
          </a:xfrm>
        </p:spPr>
        <p:txBody>
          <a:bodyPr>
            <a:normAutofit/>
          </a:bodyPr>
          <a:lstStyle/>
          <a:p>
            <a:r>
              <a:rPr lang="en-US" dirty="0" smtClean="0"/>
              <a:t>For several centuries the Ottoman empire had controlled the Balkans.</a:t>
            </a:r>
          </a:p>
          <a:p>
            <a:r>
              <a:rPr lang="en-US" dirty="0" smtClean="0"/>
              <a:t>Greece in particular had maintained a lot of the qualities that made it different than the Ottoman Empire.</a:t>
            </a:r>
          </a:p>
          <a:p>
            <a:pPr lvl="1"/>
            <a:r>
              <a:rPr lang="en-US" dirty="0" smtClean="0"/>
              <a:t>Spoke a different language.</a:t>
            </a:r>
          </a:p>
          <a:p>
            <a:pPr lvl="1"/>
            <a:r>
              <a:rPr lang="en-US" dirty="0" smtClean="0"/>
              <a:t>Were Orthodox Christians.</a:t>
            </a:r>
          </a:p>
          <a:p>
            <a:pPr lvl="1"/>
            <a:r>
              <a:rPr lang="en-US" dirty="0" smtClean="0"/>
              <a:t>Had a long, ancient history that they were proud of.</a:t>
            </a:r>
          </a:p>
          <a:p>
            <a:r>
              <a:rPr lang="en-US" dirty="0" smtClean="0"/>
              <a:t>In 1821, the Greeks revolted and because of the Congress of Vienna and the attempt at stopping nationalism, the rest of Europe did nothing to help.</a:t>
            </a:r>
            <a:endParaRPr lang="en-US" dirty="0"/>
          </a:p>
        </p:txBody>
      </p:sp>
      <p:pic>
        <p:nvPicPr>
          <p:cNvPr id="1026" name="Picture 2" descr="http://www.islamproject.org/images/Ottoman_Empire_b.jpg"/>
          <p:cNvPicPr>
            <a:picLocks noChangeAspect="1" noChangeArrowheads="1"/>
          </p:cNvPicPr>
          <p:nvPr/>
        </p:nvPicPr>
        <p:blipFill rotWithShape="1">
          <a:blip r:embed="rId2">
            <a:extLst>
              <a:ext uri="{28A0092B-C50C-407E-A947-70E740481C1C}">
                <a14:useLocalDpi xmlns:a14="http://schemas.microsoft.com/office/drawing/2010/main" val="0"/>
              </a:ext>
            </a:extLst>
          </a:blip>
          <a:srcRect l="19429"/>
          <a:stretch/>
        </p:blipFill>
        <p:spPr bwMode="auto">
          <a:xfrm>
            <a:off x="227056" y="1933574"/>
            <a:ext cx="5372100" cy="3905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79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Greeks win Independence</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After the Ottoman Empire massacred hundreds on various Greek islands, European powers became more involved.</a:t>
            </a:r>
          </a:p>
          <a:p>
            <a:r>
              <a:rPr lang="en-US" sz="3200" dirty="0" smtClean="0"/>
              <a:t>In 1827, a combined British, French, and Russian fleet defeated the Ottoman fleet and by 1830, Greece was declared a free country.</a:t>
            </a:r>
          </a:p>
          <a:p>
            <a:r>
              <a:rPr lang="en-US" sz="3200" dirty="0" smtClean="0"/>
              <a:t>Greek independence was the first European domino to fall in a long train of uprisings that spread throughout the continent.</a:t>
            </a:r>
            <a:endParaRPr lang="en-US" sz="3200" dirty="0"/>
          </a:p>
        </p:txBody>
      </p:sp>
    </p:spTree>
    <p:extLst>
      <p:ext uri="{BB962C8B-B14F-4D97-AF65-F5344CB8AC3E}">
        <p14:creationId xmlns:p14="http://schemas.microsoft.com/office/powerpoint/2010/main" val="68270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1830s Uprisings</a:t>
            </a:r>
            <a:endParaRPr lang="en-US" dirty="0"/>
          </a:p>
        </p:txBody>
      </p:sp>
      <p:sp>
        <p:nvSpPr>
          <p:cNvPr id="3" name="Content Placeholder 2"/>
          <p:cNvSpPr>
            <a:spLocks noGrp="1"/>
          </p:cNvSpPr>
          <p:nvPr>
            <p:ph idx="1"/>
          </p:nvPr>
        </p:nvSpPr>
        <p:spPr/>
        <p:txBody>
          <a:bodyPr>
            <a:normAutofit/>
          </a:bodyPr>
          <a:lstStyle/>
          <a:p>
            <a:r>
              <a:rPr lang="en-US" dirty="0" smtClean="0"/>
              <a:t>Greek independence in addition to liberals throughout Europe remained a constant threat to the old order.</a:t>
            </a:r>
          </a:p>
          <a:p>
            <a:pPr lvl="1"/>
            <a:r>
              <a:rPr lang="en-US" dirty="0" smtClean="0"/>
              <a:t>1830: Poles rise up and revolt against Russian rule.</a:t>
            </a:r>
          </a:p>
          <a:p>
            <a:pPr lvl="1"/>
            <a:r>
              <a:rPr lang="en-US" dirty="0" smtClean="0"/>
              <a:t>1830: Belgium revolts against the Netherlands and declare independence.</a:t>
            </a:r>
          </a:p>
          <a:p>
            <a:pPr lvl="2"/>
            <a:r>
              <a:rPr lang="en-US" dirty="0" smtClean="0"/>
              <a:t>This would be the only successful movement of this decade.</a:t>
            </a:r>
          </a:p>
          <a:p>
            <a:pPr lvl="1"/>
            <a:r>
              <a:rPr lang="en-US" dirty="0" smtClean="0"/>
              <a:t>1831: Italians mobilize to unite the independent states making up the peninsula. </a:t>
            </a:r>
          </a:p>
          <a:p>
            <a:r>
              <a:rPr lang="en-US" dirty="0" smtClean="0"/>
              <a:t>The failure of the Poles and Italians would only spur more revolutions in the years to come.</a:t>
            </a:r>
          </a:p>
          <a:p>
            <a:endParaRPr lang="en-US" dirty="0"/>
          </a:p>
        </p:txBody>
      </p:sp>
    </p:spTree>
    <p:extLst>
      <p:ext uri="{BB962C8B-B14F-4D97-AF65-F5344CB8AC3E}">
        <p14:creationId xmlns:p14="http://schemas.microsoft.com/office/powerpoint/2010/main" val="314593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Springtime of the Peoples</a:t>
            </a:r>
            <a:endParaRPr lang="en-US" dirty="0"/>
          </a:p>
        </p:txBody>
      </p:sp>
      <p:sp>
        <p:nvSpPr>
          <p:cNvPr id="3" name="Content Placeholder 2"/>
          <p:cNvSpPr>
            <a:spLocks noGrp="1"/>
          </p:cNvSpPr>
          <p:nvPr>
            <p:ph idx="1"/>
          </p:nvPr>
        </p:nvSpPr>
        <p:spPr/>
        <p:txBody>
          <a:bodyPr>
            <a:normAutofit/>
          </a:bodyPr>
          <a:lstStyle/>
          <a:p>
            <a:r>
              <a:rPr lang="en-US" dirty="0" smtClean="0"/>
              <a:t>Nationalist liberals would again try to rise up and make democratic changes in 1848. </a:t>
            </a:r>
          </a:p>
          <a:p>
            <a:pPr lvl="1"/>
            <a:r>
              <a:rPr lang="en-US" dirty="0" smtClean="0"/>
              <a:t>Sicily revolts against Bourbon rule.</a:t>
            </a:r>
          </a:p>
          <a:p>
            <a:pPr lvl="1"/>
            <a:r>
              <a:rPr lang="en-US" dirty="0" smtClean="0"/>
              <a:t>Hungary </a:t>
            </a:r>
            <a:r>
              <a:rPr lang="en-US" dirty="0"/>
              <a:t>looks towards independence</a:t>
            </a:r>
            <a:r>
              <a:rPr lang="en-US" dirty="0" smtClean="0"/>
              <a:t>.</a:t>
            </a:r>
          </a:p>
          <a:p>
            <a:pPr lvl="1"/>
            <a:r>
              <a:rPr lang="en-US" dirty="0" smtClean="0"/>
              <a:t>Ireland fight for independence from Great Britain.</a:t>
            </a:r>
          </a:p>
          <a:p>
            <a:pPr lvl="1"/>
            <a:r>
              <a:rPr lang="en-US" dirty="0" smtClean="0"/>
              <a:t>Czechs </a:t>
            </a:r>
            <a:r>
              <a:rPr lang="en-US" dirty="0"/>
              <a:t>in Prague demand Bohemian independence.</a:t>
            </a:r>
          </a:p>
          <a:p>
            <a:r>
              <a:rPr lang="en-US" dirty="0"/>
              <a:t>All of these would ultimately (initially) fail due to conservative's power, but it showed conservatives how threatening nationalism could be</a:t>
            </a:r>
            <a:r>
              <a:rPr lang="en-US" dirty="0" smtClean="0"/>
              <a:t>.</a:t>
            </a:r>
            <a:endParaRPr lang="en-US" dirty="0"/>
          </a:p>
          <a:p>
            <a:endParaRPr lang="en-US" dirty="0"/>
          </a:p>
        </p:txBody>
      </p:sp>
    </p:spTree>
    <p:extLst>
      <p:ext uri="{BB962C8B-B14F-4D97-AF65-F5344CB8AC3E}">
        <p14:creationId xmlns:p14="http://schemas.microsoft.com/office/powerpoint/2010/main" val="417752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2" y="457200"/>
            <a:ext cx="9143538" cy="1066800"/>
          </a:xfrm>
        </p:spPr>
        <p:txBody>
          <a:bodyPr/>
          <a:lstStyle/>
          <a:p>
            <a:r>
              <a:rPr lang="en-US" dirty="0" smtClean="0"/>
              <a:t>Revolution of 1848 in France</a:t>
            </a:r>
            <a:endParaRPr lang="en-US" dirty="0"/>
          </a:p>
        </p:txBody>
      </p:sp>
      <p:sp>
        <p:nvSpPr>
          <p:cNvPr id="3" name="Content Placeholder 2"/>
          <p:cNvSpPr>
            <a:spLocks noGrp="1"/>
          </p:cNvSpPr>
          <p:nvPr>
            <p:ph idx="1"/>
          </p:nvPr>
        </p:nvSpPr>
        <p:spPr>
          <a:xfrm>
            <a:off x="455612" y="1905000"/>
            <a:ext cx="6629402" cy="4114800"/>
          </a:xfrm>
        </p:spPr>
        <p:txBody>
          <a:bodyPr/>
          <a:lstStyle/>
          <a:p>
            <a:r>
              <a:rPr lang="en-US" dirty="0" smtClean="0"/>
              <a:t>The revolution of 1848 in France was different than other European nations in that its demand for democratic government was the main goal of the revolution.</a:t>
            </a:r>
          </a:p>
          <a:p>
            <a:r>
              <a:rPr lang="en-US" dirty="0" smtClean="0"/>
              <a:t>In 1830 France’s King Charles X tried to stage a return to absolute monarchy.</a:t>
            </a:r>
          </a:p>
          <a:p>
            <a:r>
              <a:rPr lang="en-US" dirty="0" smtClean="0"/>
              <a:t>Riots forced him to flee and he was replaced by Louis-Philippe, who supported liberalism within France.</a:t>
            </a:r>
            <a:endParaRPr lang="en-US" dirty="0"/>
          </a:p>
        </p:txBody>
      </p:sp>
      <p:pic>
        <p:nvPicPr>
          <p:cNvPr id="2050" name="Picture 2" descr="http://upload.wikimedia.org/wikipedia/commons/8/8d/Charles_X_Roi_de_France_et_de_Navar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3212" y="607809"/>
            <a:ext cx="3886200" cy="5411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69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2" y="361109"/>
            <a:ext cx="9143538" cy="1066800"/>
          </a:xfrm>
        </p:spPr>
        <p:txBody>
          <a:bodyPr/>
          <a:lstStyle/>
          <a:p>
            <a:r>
              <a:rPr lang="en-US" dirty="0" smtClean="0"/>
              <a:t>The Problems of Louis-Philippe</a:t>
            </a:r>
            <a:endParaRPr lang="en-US" dirty="0"/>
          </a:p>
        </p:txBody>
      </p:sp>
      <p:sp>
        <p:nvSpPr>
          <p:cNvPr id="3" name="Content Placeholder 2"/>
          <p:cNvSpPr>
            <a:spLocks noGrp="1"/>
          </p:cNvSpPr>
          <p:nvPr>
            <p:ph idx="1"/>
          </p:nvPr>
        </p:nvSpPr>
        <p:spPr>
          <a:xfrm>
            <a:off x="531812" y="1828800"/>
            <a:ext cx="5409736" cy="4114800"/>
          </a:xfrm>
        </p:spPr>
        <p:txBody>
          <a:bodyPr>
            <a:normAutofit/>
          </a:bodyPr>
          <a:lstStyle/>
          <a:p>
            <a:r>
              <a:rPr lang="en-US" sz="3200" dirty="0" smtClean="0"/>
              <a:t>In 1848, after 18 years of ruling, Louis-Philippe fell out of favor with the people.</a:t>
            </a:r>
          </a:p>
        </p:txBody>
      </p:sp>
      <p:pic>
        <p:nvPicPr>
          <p:cNvPr id="4" name="Picture 3" descr="http://goodcomics.comicbookresources.com/wp-content/uploads/2008/10/538px-caricature_charles_philipon_pear.jpg"/>
          <p:cNvPicPr/>
          <p:nvPr/>
        </p:nvPicPr>
        <p:blipFill>
          <a:blip r:embed="rId2">
            <a:extLst>
              <a:ext uri="{28A0092B-C50C-407E-A947-70E740481C1C}">
                <a14:useLocalDpi xmlns:a14="http://schemas.microsoft.com/office/drawing/2010/main" val="0"/>
              </a:ext>
            </a:extLst>
          </a:blip>
          <a:srcRect/>
          <a:stretch>
            <a:fillRect/>
          </a:stretch>
        </p:blipFill>
        <p:spPr bwMode="auto">
          <a:xfrm>
            <a:off x="7389812" y="609600"/>
            <a:ext cx="4370705" cy="4856480"/>
          </a:xfrm>
          <a:prstGeom prst="rect">
            <a:avLst/>
          </a:prstGeom>
          <a:noFill/>
          <a:ln>
            <a:noFill/>
          </a:ln>
        </p:spPr>
      </p:pic>
      <p:sp>
        <p:nvSpPr>
          <p:cNvPr id="5" name="TextBox 4"/>
          <p:cNvSpPr txBox="1"/>
          <p:nvPr/>
        </p:nvSpPr>
        <p:spPr>
          <a:xfrm>
            <a:off x="7313612" y="5523485"/>
            <a:ext cx="4875213" cy="840230"/>
          </a:xfrm>
          <a:prstGeom prst="rect">
            <a:avLst/>
          </a:prstGeom>
          <a:noFill/>
        </p:spPr>
        <p:txBody>
          <a:bodyPr wrap="square" rtlCol="0">
            <a:spAutoFit/>
          </a:bodyPr>
          <a:lstStyle/>
          <a:p>
            <a:pPr algn="ctr">
              <a:lnSpc>
                <a:spcPct val="90000"/>
              </a:lnSpc>
            </a:pPr>
            <a:r>
              <a:rPr lang="en-US" dirty="0" smtClean="0"/>
              <a:t>Louis-Philippe was often caricatured in the press as a pear due to the shape of his head.</a:t>
            </a:r>
            <a:endParaRPr lang="en-US" dirty="0"/>
          </a:p>
        </p:txBody>
      </p:sp>
    </p:spTree>
    <p:extLst>
      <p:ext uri="{BB962C8B-B14F-4D97-AF65-F5344CB8AC3E}">
        <p14:creationId xmlns:p14="http://schemas.microsoft.com/office/powerpoint/2010/main" val="1564243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iped Border 16x9">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1C9EA2-3281-42E8-8199-7076EBA492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Striped black border presentation (widescreen)</Template>
  <TotalTime>0</TotalTime>
  <Words>888</Words>
  <Application>Microsoft Office PowerPoint</Application>
  <PresentationFormat>Custom</PresentationFormat>
  <Paragraphs>64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Euphemia</vt:lpstr>
      <vt:lpstr>Times New Roman</vt:lpstr>
      <vt:lpstr>Striped Border 16x9</vt:lpstr>
      <vt:lpstr>Europe faces Revolutions</vt:lpstr>
      <vt:lpstr>Let’s Review</vt:lpstr>
      <vt:lpstr>The Congress of Vienna</vt:lpstr>
      <vt:lpstr>Greece</vt:lpstr>
      <vt:lpstr>Greeks win Independence</vt:lpstr>
      <vt:lpstr>1830s Uprisings</vt:lpstr>
      <vt:lpstr>Springtime of the Peoples</vt:lpstr>
      <vt:lpstr>Revolution of 1848 in France</vt:lpstr>
      <vt:lpstr>The Problems of Louis-Philippe</vt:lpstr>
      <vt:lpstr>Why did people hate him?</vt:lpstr>
      <vt:lpstr>The end of Louis-Philippe</vt:lpstr>
      <vt:lpstr>Napoleon III</vt:lpstr>
      <vt:lpstr>Closing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2015-01-21T13:05:05Z</dcterms:created>
  <dcterms:modified xsi:type="dcterms:W3CDTF">2015-01-29T16:54:37Z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TC028010989991</vt:lpwstr>
  </property>
</Properties>
</file>