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65" r:id="rId3"/>
    <p:sldId id="258" r:id="rId4"/>
    <p:sldId id="257" r:id="rId5"/>
    <p:sldId id="264"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102"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453E3C-EF2B-4859-973E-DA1EEB42ABDC}" type="datetimeFigureOut">
              <a:rPr lang="en-US" smtClean="0"/>
              <a:t>12/2/2014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D22A10-D1B7-46D4-A50E-E94DECE18ADD}" type="slidenum">
              <a:rPr lang="en-US" smtClean="0"/>
              <a:t>‹#›</a:t>
            </a:fld>
            <a:endParaRPr lang="en-US"/>
          </a:p>
        </p:txBody>
      </p:sp>
    </p:spTree>
    <p:extLst>
      <p:ext uri="{BB962C8B-B14F-4D97-AF65-F5344CB8AC3E}">
        <p14:creationId xmlns:p14="http://schemas.microsoft.com/office/powerpoint/2010/main" val="551872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Similar to current</a:t>
            </a:r>
            <a:r>
              <a:rPr lang="en-US" baseline="0" dirty="0" smtClean="0"/>
              <a:t> day problems?</a:t>
            </a:r>
            <a:endParaRPr lang="en-US" dirty="0"/>
          </a:p>
        </p:txBody>
      </p:sp>
      <p:sp>
        <p:nvSpPr>
          <p:cNvPr id="4" name="Slide Number Placeholder 3"/>
          <p:cNvSpPr>
            <a:spLocks noGrp="1"/>
          </p:cNvSpPr>
          <p:nvPr>
            <p:ph type="sldNum" sz="quarter" idx="10"/>
          </p:nvPr>
        </p:nvSpPr>
        <p:spPr/>
        <p:txBody>
          <a:bodyPr/>
          <a:lstStyle/>
          <a:p>
            <a:fld id="{DB5CB03D-52F8-45FC-9D51-CC9AF1B89DEC}" type="slidenum">
              <a:rPr lang="en-US" smtClean="0"/>
              <a:t>6</a:t>
            </a:fld>
            <a:endParaRPr lang="en-US"/>
          </a:p>
        </p:txBody>
      </p:sp>
    </p:spTree>
    <p:extLst>
      <p:ext uri="{BB962C8B-B14F-4D97-AF65-F5344CB8AC3E}">
        <p14:creationId xmlns:p14="http://schemas.microsoft.com/office/powerpoint/2010/main" val="39312648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1FEA8A-3FBE-4D1C-BF86-58F7DAAF5316}"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485924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FEA8A-3FBE-4D1C-BF86-58F7DAAF5316}"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3160783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FEA8A-3FBE-4D1C-BF86-58F7DAAF5316}"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3750876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FEA8A-3FBE-4D1C-BF86-58F7DAAF5316}"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E9F2A54-EC18-4AF6-A496-44C0A1BA9512}"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56972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FEA8A-3FBE-4D1C-BF86-58F7DAAF5316}"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3893289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21FEA8A-3FBE-4D1C-BF86-58F7DAAF5316}"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4187799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21FEA8A-3FBE-4D1C-BF86-58F7DAAF5316}"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2881288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1FEA8A-3FBE-4D1C-BF86-58F7DAAF5316}"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3499895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21FEA8A-3FBE-4D1C-BF86-58F7DAAF5316}" type="datetimeFigureOut">
              <a:rPr lang="en-US" smtClean="0"/>
              <a:t>12/2/2014</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E9F2A54-EC18-4AF6-A496-44C0A1BA9512}" type="slidenum">
              <a:rPr lang="en-US" smtClean="0"/>
              <a:t>‹#›</a:t>
            </a:fld>
            <a:endParaRPr lang="en-US"/>
          </a:p>
        </p:txBody>
      </p:sp>
    </p:spTree>
    <p:extLst>
      <p:ext uri="{BB962C8B-B14F-4D97-AF65-F5344CB8AC3E}">
        <p14:creationId xmlns:p14="http://schemas.microsoft.com/office/powerpoint/2010/main" val="234577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1FEA8A-3FBE-4D1C-BF86-58F7DAAF5316}"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45863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1FEA8A-3FBE-4D1C-BF86-58F7DAAF5316}"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353664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1FEA8A-3FBE-4D1C-BF86-58F7DAAF5316}"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3194893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1FEA8A-3FBE-4D1C-BF86-58F7DAAF5316}"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3306534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1FEA8A-3FBE-4D1C-BF86-58F7DAAF5316}"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163649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21FEA8A-3FBE-4D1C-BF86-58F7DAAF5316}"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194204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FEA8A-3FBE-4D1C-BF86-58F7DAAF5316}"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254634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FEA8A-3FBE-4D1C-BF86-58F7DAAF5316}"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F2A54-EC18-4AF6-A496-44C0A1BA9512}" type="slidenum">
              <a:rPr lang="en-US" smtClean="0"/>
              <a:t>‹#›</a:t>
            </a:fld>
            <a:endParaRPr lang="en-US"/>
          </a:p>
        </p:txBody>
      </p:sp>
    </p:spTree>
    <p:extLst>
      <p:ext uri="{BB962C8B-B14F-4D97-AF65-F5344CB8AC3E}">
        <p14:creationId xmlns:p14="http://schemas.microsoft.com/office/powerpoint/2010/main" val="199386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21FEA8A-3FBE-4D1C-BF86-58F7DAAF5316}" type="datetimeFigureOut">
              <a:rPr lang="en-US" smtClean="0"/>
              <a:t>12/2/2014</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E9F2A54-EC18-4AF6-A496-44C0A1BA9512}" type="slidenum">
              <a:rPr lang="en-US" smtClean="0"/>
              <a:t>‹#›</a:t>
            </a:fld>
            <a:endParaRPr lang="en-US"/>
          </a:p>
        </p:txBody>
      </p:sp>
    </p:spTree>
    <p:extLst>
      <p:ext uri="{BB962C8B-B14F-4D97-AF65-F5344CB8AC3E}">
        <p14:creationId xmlns:p14="http://schemas.microsoft.com/office/powerpoint/2010/main" val="1758376394"/>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4" y="2733709"/>
            <a:ext cx="8412332" cy="1181468"/>
          </a:xfrm>
        </p:spPr>
        <p:txBody>
          <a:bodyPr/>
          <a:lstStyle/>
          <a:p>
            <a:r>
              <a:rPr lang="en-US" dirty="0" smtClean="0"/>
              <a:t>Beginnings of a Revolution</a:t>
            </a:r>
            <a:endParaRPr lang="en-US" dirty="0"/>
          </a:p>
        </p:txBody>
      </p:sp>
      <p:sp>
        <p:nvSpPr>
          <p:cNvPr id="3" name="Subtitle 2"/>
          <p:cNvSpPr>
            <a:spLocks noGrp="1"/>
          </p:cNvSpPr>
          <p:nvPr>
            <p:ph type="subTitle" idx="1"/>
          </p:nvPr>
        </p:nvSpPr>
        <p:spPr>
          <a:xfrm>
            <a:off x="206062" y="4288665"/>
            <a:ext cx="11985938" cy="2569335"/>
          </a:xfrm>
        </p:spPr>
        <p:txBody>
          <a:bodyPr>
            <a:normAutofit/>
          </a:bodyPr>
          <a:lstStyle/>
          <a:p>
            <a:pPr algn="l"/>
            <a:r>
              <a:rPr lang="en-US" dirty="0"/>
              <a:t>SWBAT</a:t>
            </a:r>
            <a:r>
              <a:rPr lang="en-US" dirty="0" smtClean="0"/>
              <a:t>: identify with the Third Estate in the period before the French Revolution.</a:t>
            </a:r>
            <a:endParaRPr lang="en-US" dirty="0"/>
          </a:p>
          <a:p>
            <a:pPr algn="l"/>
            <a:endParaRPr lang="en-US" dirty="0"/>
          </a:p>
          <a:p>
            <a:pPr algn="l"/>
            <a:r>
              <a:rPr lang="en-US" dirty="0"/>
              <a:t>Homework: Vocab</a:t>
            </a:r>
          </a:p>
          <a:p>
            <a:pPr algn="l"/>
            <a:endParaRPr lang="en-US" dirty="0"/>
          </a:p>
          <a:p>
            <a:pPr algn="l"/>
            <a:r>
              <a:rPr lang="en-US" dirty="0" smtClean="0"/>
              <a:t>Do Now: </a:t>
            </a:r>
            <a:r>
              <a:rPr lang="en-US" dirty="0"/>
              <a:t> </a:t>
            </a:r>
            <a:r>
              <a:rPr lang="en-US" dirty="0" smtClean="0"/>
              <a:t>Begin working on the vocab you picked up from the back of the room.</a:t>
            </a:r>
          </a:p>
        </p:txBody>
      </p:sp>
      <p:sp>
        <p:nvSpPr>
          <p:cNvPr id="5" name="TextBox 4"/>
          <p:cNvSpPr txBox="1"/>
          <p:nvPr/>
        </p:nvSpPr>
        <p:spPr>
          <a:xfrm>
            <a:off x="9800822" y="2991847"/>
            <a:ext cx="1854558" cy="923330"/>
          </a:xfrm>
          <a:prstGeom prst="rect">
            <a:avLst/>
          </a:prstGeom>
          <a:noFill/>
        </p:spPr>
        <p:txBody>
          <a:bodyPr wrap="square" rtlCol="0">
            <a:spAutoFit/>
          </a:bodyPr>
          <a:lstStyle/>
          <a:p>
            <a:pPr algn="ctr"/>
            <a:r>
              <a:rPr lang="en-US" sz="5400" dirty="0" smtClean="0"/>
              <a:t>CP 1</a:t>
            </a:r>
            <a:endParaRPr lang="en-US" sz="5400" dirty="0"/>
          </a:p>
        </p:txBody>
      </p:sp>
    </p:spTree>
    <p:extLst>
      <p:ext uri="{BB962C8B-B14F-4D97-AF65-F5344CB8AC3E}">
        <p14:creationId xmlns:p14="http://schemas.microsoft.com/office/powerpoint/2010/main" val="3030211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9093" y="2733709"/>
            <a:ext cx="8515363" cy="1181468"/>
          </a:xfrm>
        </p:spPr>
        <p:txBody>
          <a:bodyPr/>
          <a:lstStyle/>
          <a:p>
            <a:r>
              <a:rPr lang="en-US" dirty="0" smtClean="0"/>
              <a:t>Beginnings of a Revolution</a:t>
            </a:r>
            <a:endParaRPr lang="en-US" dirty="0"/>
          </a:p>
        </p:txBody>
      </p:sp>
      <p:sp>
        <p:nvSpPr>
          <p:cNvPr id="6" name="TextBox 5"/>
          <p:cNvSpPr txBox="1"/>
          <p:nvPr/>
        </p:nvSpPr>
        <p:spPr>
          <a:xfrm>
            <a:off x="9388699" y="2991847"/>
            <a:ext cx="2266681" cy="923330"/>
          </a:xfrm>
          <a:prstGeom prst="rect">
            <a:avLst/>
          </a:prstGeom>
          <a:noFill/>
        </p:spPr>
        <p:txBody>
          <a:bodyPr wrap="square" rtlCol="0">
            <a:spAutoFit/>
          </a:bodyPr>
          <a:lstStyle/>
          <a:p>
            <a:pPr algn="ctr"/>
            <a:r>
              <a:rPr lang="en-US" sz="5400" dirty="0" smtClean="0"/>
              <a:t>Core 1</a:t>
            </a:r>
            <a:endParaRPr lang="en-US" sz="5400" dirty="0"/>
          </a:p>
        </p:txBody>
      </p:sp>
      <p:sp>
        <p:nvSpPr>
          <p:cNvPr id="7" name="Subtitle 2"/>
          <p:cNvSpPr>
            <a:spLocks noGrp="1"/>
          </p:cNvSpPr>
          <p:nvPr>
            <p:ph type="subTitle" idx="1"/>
          </p:nvPr>
        </p:nvSpPr>
        <p:spPr>
          <a:xfrm>
            <a:off x="206062" y="4288665"/>
            <a:ext cx="11985938" cy="2569335"/>
          </a:xfrm>
        </p:spPr>
        <p:txBody>
          <a:bodyPr>
            <a:normAutofit/>
          </a:bodyPr>
          <a:lstStyle/>
          <a:p>
            <a:pPr algn="l"/>
            <a:r>
              <a:rPr lang="en-US" dirty="0"/>
              <a:t>SWBAT</a:t>
            </a:r>
            <a:r>
              <a:rPr lang="en-US" dirty="0" smtClean="0"/>
              <a:t>: identify with the Third Estate in the period before the French Revolution.</a:t>
            </a:r>
            <a:endParaRPr lang="en-US" dirty="0"/>
          </a:p>
          <a:p>
            <a:pPr algn="l"/>
            <a:endParaRPr lang="en-US" dirty="0"/>
          </a:p>
          <a:p>
            <a:pPr algn="l"/>
            <a:r>
              <a:rPr lang="en-US" dirty="0"/>
              <a:t>Homework: </a:t>
            </a:r>
            <a:r>
              <a:rPr lang="en-US" dirty="0" smtClean="0"/>
              <a:t>None.</a:t>
            </a:r>
            <a:endParaRPr lang="en-US" dirty="0"/>
          </a:p>
          <a:p>
            <a:pPr algn="l"/>
            <a:endParaRPr lang="en-US" dirty="0"/>
          </a:p>
          <a:p>
            <a:pPr algn="l"/>
            <a:r>
              <a:rPr lang="en-US" dirty="0" smtClean="0"/>
              <a:t>Do Now: </a:t>
            </a:r>
            <a:r>
              <a:rPr lang="en-US" dirty="0"/>
              <a:t> </a:t>
            </a:r>
            <a:r>
              <a:rPr lang="en-US" dirty="0" smtClean="0"/>
              <a:t>What is a revolution?  What words come to mind?  </a:t>
            </a:r>
          </a:p>
        </p:txBody>
      </p:sp>
    </p:spTree>
    <p:extLst>
      <p:ext uri="{BB962C8B-B14F-4D97-AF65-F5344CB8AC3E}">
        <p14:creationId xmlns:p14="http://schemas.microsoft.com/office/powerpoint/2010/main" val="3785834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a:t>
            </a:r>
            <a:endParaRPr lang="en-US" dirty="0"/>
          </a:p>
        </p:txBody>
      </p:sp>
      <p:sp>
        <p:nvSpPr>
          <p:cNvPr id="3" name="Content Placeholder 2"/>
          <p:cNvSpPr>
            <a:spLocks noGrp="1"/>
          </p:cNvSpPr>
          <p:nvPr>
            <p:ph idx="1"/>
          </p:nvPr>
        </p:nvSpPr>
        <p:spPr/>
        <p:txBody>
          <a:bodyPr>
            <a:normAutofit/>
          </a:bodyPr>
          <a:lstStyle/>
          <a:p>
            <a:r>
              <a:rPr lang="en-US" sz="3200" dirty="0"/>
              <a:t>Take a few minutes to reflect upon what just happened.  What side were you on?  How did that make you feel?  What would you have done in order to eat some of the popcorn?</a:t>
            </a:r>
          </a:p>
          <a:p>
            <a:endParaRPr lang="en-US" sz="3200" dirty="0"/>
          </a:p>
        </p:txBody>
      </p:sp>
    </p:spTree>
    <p:extLst>
      <p:ext uri="{BB962C8B-B14F-4D97-AF65-F5344CB8AC3E}">
        <p14:creationId xmlns:p14="http://schemas.microsoft.com/office/powerpoint/2010/main" val="1823976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Discuss</a:t>
            </a:r>
            <a:endParaRPr lang="en-US" dirty="0"/>
          </a:p>
        </p:txBody>
      </p:sp>
      <p:sp>
        <p:nvSpPr>
          <p:cNvPr id="3" name="Content Placeholder 2"/>
          <p:cNvSpPr>
            <a:spLocks noGrp="1"/>
          </p:cNvSpPr>
          <p:nvPr>
            <p:ph idx="1"/>
          </p:nvPr>
        </p:nvSpPr>
        <p:spPr/>
        <p:txBody>
          <a:bodyPr>
            <a:normAutofit/>
          </a:bodyPr>
          <a:lstStyle/>
          <a:p>
            <a:r>
              <a:rPr lang="en-US" sz="3200" dirty="0" smtClean="0"/>
              <a:t>People at the table, how did you feel?</a:t>
            </a:r>
          </a:p>
          <a:p>
            <a:r>
              <a:rPr lang="en-US" sz="3200" dirty="0" smtClean="0"/>
              <a:t>People sitting at your desk, how do you feel?</a:t>
            </a:r>
          </a:p>
          <a:p>
            <a:r>
              <a:rPr lang="en-US" sz="3200" dirty="0"/>
              <a:t>What would you </a:t>
            </a:r>
            <a:r>
              <a:rPr lang="en-US" sz="3200" dirty="0" smtClean="0"/>
              <a:t>have been willing to do </a:t>
            </a:r>
            <a:r>
              <a:rPr lang="en-US" sz="3200" dirty="0"/>
              <a:t>in order to eat some of the popcorn?</a:t>
            </a:r>
          </a:p>
        </p:txBody>
      </p:sp>
    </p:spTree>
    <p:extLst>
      <p:ext uri="{BB962C8B-B14F-4D97-AF65-F5344CB8AC3E}">
        <p14:creationId xmlns:p14="http://schemas.microsoft.com/office/powerpoint/2010/main" val="4104235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Project Distribution</a:t>
            </a:r>
            <a:endParaRPr lang="en-US" sz="44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993516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57578"/>
            <a:ext cx="10363199" cy="842682"/>
          </a:xfrm>
        </p:spPr>
        <p:txBody>
          <a:bodyPr>
            <a:normAutofit/>
          </a:bodyPr>
          <a:lstStyle/>
          <a:p>
            <a:pPr algn="ctr"/>
            <a:r>
              <a:rPr lang="en-US" dirty="0" smtClean="0"/>
              <a:t>The Three Estates (social classes) of France</a:t>
            </a:r>
            <a:endParaRPr lang="en-US" dirty="0"/>
          </a:p>
        </p:txBody>
      </p:sp>
      <p:pic>
        <p:nvPicPr>
          <p:cNvPr id="1026" name="Picture 2" descr="https://encrypted-tbn2.gstatic.com/images?q=tbn:ANd9GcTe64v8-0iYnWkkzcHDNAp1LOLQWoh3dA0n5JN9JkVR9Z-V0_E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138" y="2756385"/>
            <a:ext cx="1870477" cy="26664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8915346" y="2814414"/>
            <a:ext cx="2668074" cy="2550365"/>
          </a:xfrm>
          <a:prstGeom prst="rect">
            <a:avLst/>
          </a:prstGeom>
        </p:spPr>
      </p:pic>
      <p:pic>
        <p:nvPicPr>
          <p:cNvPr id="1032" name="Picture 8" descr="https://encrypted-tbn3.gstatic.com/images?q=tbn:ANd9GcRkEGmFy3zvPCnKZehjChBqJ-Zx0JYkUXeORaMfXcgZ7is6EksHR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7192" y="2756385"/>
            <a:ext cx="2590800" cy="267286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70177" y="5816921"/>
            <a:ext cx="2438400" cy="646331"/>
          </a:xfrm>
          <a:prstGeom prst="rect">
            <a:avLst/>
          </a:prstGeom>
          <a:noFill/>
        </p:spPr>
        <p:txBody>
          <a:bodyPr wrap="square" rtlCol="0">
            <a:spAutoFit/>
          </a:bodyPr>
          <a:lstStyle/>
          <a:p>
            <a:pPr algn="ctr"/>
            <a:r>
              <a:rPr lang="en-US" dirty="0" smtClean="0"/>
              <a:t>Clergy</a:t>
            </a:r>
          </a:p>
          <a:p>
            <a:pPr algn="ctr"/>
            <a:r>
              <a:rPr lang="en-US" dirty="0" smtClean="0"/>
              <a:t>% of population: 1%</a:t>
            </a:r>
          </a:p>
        </p:txBody>
      </p:sp>
      <p:sp>
        <p:nvSpPr>
          <p:cNvPr id="10" name="TextBox 9"/>
          <p:cNvSpPr txBox="1"/>
          <p:nvPr/>
        </p:nvSpPr>
        <p:spPr>
          <a:xfrm>
            <a:off x="8915346" y="5539924"/>
            <a:ext cx="2588706" cy="1200329"/>
          </a:xfrm>
          <a:prstGeom prst="rect">
            <a:avLst/>
          </a:prstGeom>
          <a:noFill/>
        </p:spPr>
        <p:txBody>
          <a:bodyPr wrap="square" rtlCol="0">
            <a:spAutoFit/>
          </a:bodyPr>
          <a:lstStyle/>
          <a:p>
            <a:pPr algn="ctr"/>
            <a:r>
              <a:rPr lang="en-US" dirty="0" smtClean="0"/>
              <a:t>Everybody else</a:t>
            </a:r>
          </a:p>
          <a:p>
            <a:pPr algn="ctr"/>
            <a:r>
              <a:rPr lang="en-US" dirty="0" smtClean="0"/>
              <a:t>% of population: 97%</a:t>
            </a:r>
          </a:p>
          <a:p>
            <a:pPr algn="ctr"/>
            <a:r>
              <a:rPr lang="en-US" dirty="0" smtClean="0"/>
              <a:t>Richest of the 97% are the </a:t>
            </a:r>
            <a:r>
              <a:rPr lang="en-US" b="1" dirty="0" smtClean="0">
                <a:solidFill>
                  <a:schemeClr val="accent2"/>
                </a:solidFill>
              </a:rPr>
              <a:t>bourgeoisie</a:t>
            </a:r>
            <a:r>
              <a:rPr lang="en-US" dirty="0" smtClean="0"/>
              <a:t>. </a:t>
            </a:r>
            <a:endParaRPr lang="en-US" dirty="0"/>
          </a:p>
        </p:txBody>
      </p:sp>
      <p:sp>
        <p:nvSpPr>
          <p:cNvPr id="11" name="TextBox 10"/>
          <p:cNvSpPr txBox="1"/>
          <p:nvPr/>
        </p:nvSpPr>
        <p:spPr>
          <a:xfrm>
            <a:off x="4336692" y="5816922"/>
            <a:ext cx="2781300" cy="646331"/>
          </a:xfrm>
          <a:prstGeom prst="rect">
            <a:avLst/>
          </a:prstGeom>
          <a:noFill/>
        </p:spPr>
        <p:txBody>
          <a:bodyPr wrap="square" rtlCol="0">
            <a:spAutoFit/>
          </a:bodyPr>
          <a:lstStyle/>
          <a:p>
            <a:pPr algn="ctr"/>
            <a:r>
              <a:rPr lang="en-US" dirty="0" smtClean="0"/>
              <a:t>Nobility</a:t>
            </a:r>
          </a:p>
          <a:p>
            <a:pPr algn="ctr"/>
            <a:r>
              <a:rPr lang="en-US" dirty="0" smtClean="0"/>
              <a:t>% of population: 2%</a:t>
            </a:r>
          </a:p>
        </p:txBody>
      </p:sp>
      <p:sp>
        <p:nvSpPr>
          <p:cNvPr id="7" name="TextBox 6"/>
          <p:cNvSpPr txBox="1"/>
          <p:nvPr/>
        </p:nvSpPr>
        <p:spPr>
          <a:xfrm>
            <a:off x="654138" y="2123657"/>
            <a:ext cx="2514600" cy="461665"/>
          </a:xfrm>
          <a:prstGeom prst="rect">
            <a:avLst/>
          </a:prstGeom>
          <a:noFill/>
        </p:spPr>
        <p:txBody>
          <a:bodyPr wrap="square" rtlCol="0">
            <a:spAutoFit/>
          </a:bodyPr>
          <a:lstStyle/>
          <a:p>
            <a:r>
              <a:rPr lang="en-US" sz="2400" b="1" dirty="0" smtClean="0">
                <a:solidFill>
                  <a:schemeClr val="accent2"/>
                </a:solidFill>
              </a:rPr>
              <a:t>First Estate</a:t>
            </a:r>
            <a:endParaRPr lang="en-US" sz="2400" b="1" dirty="0">
              <a:solidFill>
                <a:schemeClr val="accent2"/>
              </a:solidFill>
            </a:endParaRPr>
          </a:p>
        </p:txBody>
      </p:sp>
      <p:sp>
        <p:nvSpPr>
          <p:cNvPr id="13" name="TextBox 12"/>
          <p:cNvSpPr txBox="1"/>
          <p:nvPr/>
        </p:nvSpPr>
        <p:spPr>
          <a:xfrm>
            <a:off x="9258299" y="2123656"/>
            <a:ext cx="2514600" cy="461665"/>
          </a:xfrm>
          <a:prstGeom prst="rect">
            <a:avLst/>
          </a:prstGeom>
          <a:noFill/>
        </p:spPr>
        <p:txBody>
          <a:bodyPr wrap="square" rtlCol="0">
            <a:spAutoFit/>
          </a:bodyPr>
          <a:lstStyle/>
          <a:p>
            <a:r>
              <a:rPr lang="en-US" sz="2400" b="1" dirty="0" smtClean="0">
                <a:solidFill>
                  <a:schemeClr val="accent2"/>
                </a:solidFill>
              </a:rPr>
              <a:t>Third Estate</a:t>
            </a:r>
            <a:endParaRPr lang="en-US" sz="2400" b="1" dirty="0">
              <a:solidFill>
                <a:schemeClr val="accent2"/>
              </a:solidFill>
            </a:endParaRPr>
          </a:p>
        </p:txBody>
      </p:sp>
      <p:sp>
        <p:nvSpPr>
          <p:cNvPr id="14" name="TextBox 13"/>
          <p:cNvSpPr txBox="1"/>
          <p:nvPr/>
        </p:nvSpPr>
        <p:spPr>
          <a:xfrm>
            <a:off x="4716573" y="2123657"/>
            <a:ext cx="2514600" cy="461665"/>
          </a:xfrm>
          <a:prstGeom prst="rect">
            <a:avLst/>
          </a:prstGeom>
          <a:noFill/>
        </p:spPr>
        <p:txBody>
          <a:bodyPr wrap="square" rtlCol="0">
            <a:spAutoFit/>
          </a:bodyPr>
          <a:lstStyle/>
          <a:p>
            <a:r>
              <a:rPr lang="en-US" sz="2400" b="1" dirty="0" smtClean="0">
                <a:solidFill>
                  <a:schemeClr val="accent2"/>
                </a:solidFill>
              </a:rPr>
              <a:t>Second Estate</a:t>
            </a:r>
            <a:endParaRPr lang="en-US" sz="2400" b="1" dirty="0">
              <a:solidFill>
                <a:schemeClr val="accent2"/>
              </a:solidFill>
            </a:endParaRPr>
          </a:p>
        </p:txBody>
      </p:sp>
    </p:spTree>
    <p:extLst>
      <p:ext uri="{BB962C8B-B14F-4D97-AF65-F5344CB8AC3E}">
        <p14:creationId xmlns:p14="http://schemas.microsoft.com/office/powerpoint/2010/main" val="630245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 Revolution</a:t>
            </a:r>
            <a:endParaRPr lang="en-US" dirty="0"/>
          </a:p>
        </p:txBody>
      </p:sp>
      <p:sp>
        <p:nvSpPr>
          <p:cNvPr id="3" name="Content Placeholder 2"/>
          <p:cNvSpPr>
            <a:spLocks noGrp="1"/>
          </p:cNvSpPr>
          <p:nvPr>
            <p:ph idx="1"/>
          </p:nvPr>
        </p:nvSpPr>
        <p:spPr>
          <a:xfrm>
            <a:off x="680321" y="2336873"/>
            <a:ext cx="10704603" cy="4192716"/>
          </a:xfrm>
        </p:spPr>
        <p:txBody>
          <a:bodyPr>
            <a:normAutofit lnSpcReduction="10000"/>
          </a:bodyPr>
          <a:lstStyle/>
          <a:p>
            <a:r>
              <a:rPr lang="en-US" dirty="0" smtClean="0"/>
              <a:t>The feelings of anger and despair of the Third Estate are just one cause of the French Revolution.</a:t>
            </a:r>
          </a:p>
          <a:p>
            <a:r>
              <a:rPr lang="en-US" dirty="0" smtClean="0"/>
              <a:t>In groups, you are going to read primary and secondary source documents to examine what those other causes are.</a:t>
            </a:r>
          </a:p>
          <a:p>
            <a:r>
              <a:rPr lang="en-US" dirty="0" smtClean="0"/>
              <a:t>As a group, you will work on reading and answering the questions together.</a:t>
            </a:r>
          </a:p>
          <a:p>
            <a:pPr lvl="1"/>
            <a:r>
              <a:rPr lang="en-US" dirty="0" smtClean="0"/>
              <a:t>This does not mean you each take a source and share answers.</a:t>
            </a:r>
          </a:p>
          <a:p>
            <a:r>
              <a:rPr lang="en-US" dirty="0" smtClean="0"/>
              <a:t>Be prepared to respond to the following question: What were the causes of the French Revolution?</a:t>
            </a:r>
          </a:p>
          <a:p>
            <a:r>
              <a:rPr lang="en-US" dirty="0" smtClean="0"/>
              <a:t>If you can work cooperatively, you might get rewarded upon the completion of the activity tomorrow.</a:t>
            </a:r>
            <a:endParaRPr lang="en-US" dirty="0"/>
          </a:p>
        </p:txBody>
      </p:sp>
    </p:spTree>
    <p:extLst>
      <p:ext uri="{BB962C8B-B14F-4D97-AF65-F5344CB8AC3E}">
        <p14:creationId xmlns:p14="http://schemas.microsoft.com/office/powerpoint/2010/main" val="1936081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96214" y="2733709"/>
            <a:ext cx="8528242" cy="1373070"/>
          </a:xfrm>
        </p:spPr>
        <p:txBody>
          <a:bodyPr/>
          <a:lstStyle/>
          <a:p>
            <a:r>
              <a:rPr lang="en-US" dirty="0" smtClean="0"/>
              <a:t>Beginnings of a Revolution</a:t>
            </a:r>
            <a:endParaRPr lang="en-US" dirty="0"/>
          </a:p>
        </p:txBody>
      </p:sp>
      <p:sp>
        <p:nvSpPr>
          <p:cNvPr id="5" name="Subtitle 4"/>
          <p:cNvSpPr>
            <a:spLocks noGrp="1"/>
          </p:cNvSpPr>
          <p:nvPr>
            <p:ph type="subTitle" idx="1"/>
          </p:nvPr>
        </p:nvSpPr>
        <p:spPr>
          <a:xfrm>
            <a:off x="680322" y="4394039"/>
            <a:ext cx="10472782" cy="2251460"/>
          </a:xfrm>
        </p:spPr>
        <p:txBody>
          <a:bodyPr>
            <a:normAutofit fontScale="92500" lnSpcReduction="10000"/>
          </a:bodyPr>
          <a:lstStyle/>
          <a:p>
            <a:pPr algn="l"/>
            <a:r>
              <a:rPr lang="en-US" dirty="0" smtClean="0"/>
              <a:t>SWBAT: identify the causes of the French Revolution.</a:t>
            </a:r>
          </a:p>
          <a:p>
            <a:pPr algn="l"/>
            <a:endParaRPr lang="en-US" dirty="0" smtClean="0"/>
          </a:p>
          <a:p>
            <a:pPr algn="l"/>
            <a:r>
              <a:rPr lang="en-US" dirty="0" smtClean="0"/>
              <a:t>Homework: Essays are due tomorrow.  You are completing them on the separate sheet of paper.</a:t>
            </a:r>
          </a:p>
          <a:p>
            <a:pPr algn="l"/>
            <a:endParaRPr lang="en-US" dirty="0" smtClean="0"/>
          </a:p>
          <a:p>
            <a:pPr algn="l"/>
            <a:r>
              <a:rPr lang="en-US" dirty="0" smtClean="0"/>
              <a:t>Do Now: Describe the estate system in France.  Who is </a:t>
            </a:r>
            <a:r>
              <a:rPr lang="en-US" dirty="0" smtClean="0"/>
              <a:t>in which?  What are some of the problems we’ve already discussed?</a:t>
            </a:r>
            <a:endParaRPr lang="en-US" dirty="0"/>
          </a:p>
          <a:p>
            <a:endParaRPr lang="en-US" dirty="0"/>
          </a:p>
        </p:txBody>
      </p:sp>
      <p:sp>
        <p:nvSpPr>
          <p:cNvPr id="6" name="TextBox 5"/>
          <p:cNvSpPr txBox="1"/>
          <p:nvPr/>
        </p:nvSpPr>
        <p:spPr>
          <a:xfrm>
            <a:off x="9800822" y="2991847"/>
            <a:ext cx="1854558" cy="923330"/>
          </a:xfrm>
          <a:prstGeom prst="rect">
            <a:avLst/>
          </a:prstGeom>
          <a:noFill/>
        </p:spPr>
        <p:txBody>
          <a:bodyPr wrap="square" rtlCol="0">
            <a:spAutoFit/>
          </a:bodyPr>
          <a:lstStyle/>
          <a:p>
            <a:pPr algn="ctr"/>
            <a:r>
              <a:rPr lang="en-US" sz="5400" dirty="0"/>
              <a:t>2</a:t>
            </a:r>
          </a:p>
        </p:txBody>
      </p:sp>
    </p:spTree>
    <p:extLst>
      <p:ext uri="{BB962C8B-B14F-4D97-AF65-F5344CB8AC3E}">
        <p14:creationId xmlns:p14="http://schemas.microsoft.com/office/powerpoint/2010/main" val="1746579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951</TotalTime>
  <Words>355</Words>
  <Application>Microsoft Office PowerPoint</Application>
  <PresentationFormat>Widescreen</PresentationFormat>
  <Paragraphs>48</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Trebuchet MS</vt:lpstr>
      <vt:lpstr>Berlin</vt:lpstr>
      <vt:lpstr>Beginnings of a Revolution</vt:lpstr>
      <vt:lpstr>Beginnings of a Revolution</vt:lpstr>
      <vt:lpstr>Reflect</vt:lpstr>
      <vt:lpstr>Let’s Discuss</vt:lpstr>
      <vt:lpstr>Project Distribution</vt:lpstr>
      <vt:lpstr>The Three Estates (social classes) of France</vt:lpstr>
      <vt:lpstr>Causes of a Revolution</vt:lpstr>
      <vt:lpstr>Beginnings of a Revolution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Beginnings of a Revolution</dc:title>
  <dc:creator>Karlie Leonelli</dc:creator>
  <cp:lastModifiedBy>Leonelli, Karlie</cp:lastModifiedBy>
  <cp:revision>13</cp:revision>
  <dcterms:created xsi:type="dcterms:W3CDTF">2014-11-22T20:21:41Z</dcterms:created>
  <dcterms:modified xsi:type="dcterms:W3CDTF">2014-12-02T20:12:55Z</dcterms:modified>
</cp:coreProperties>
</file>