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80" r:id="rId3"/>
    <p:sldId id="283" r:id="rId4"/>
    <p:sldId id="285" r:id="rId5"/>
    <p:sldId id="265" r:id="rId6"/>
    <p:sldId id="266" r:id="rId7"/>
    <p:sldId id="282" r:id="rId8"/>
    <p:sldId id="286" r:id="rId9"/>
    <p:sldId id="269" r:id="rId10"/>
    <p:sldId id="287" r:id="rId11"/>
    <p:sldId id="267" r:id="rId12"/>
    <p:sldId id="268" r:id="rId13"/>
    <p:sldId id="27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A7E-FCD5-439A-8BCE-59BD56DC22F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5B6-2880-4905-8E27-5CCB19B5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8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A7E-FCD5-439A-8BCE-59BD56DC22F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5B6-2880-4905-8E27-5CCB19B5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8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A7E-FCD5-439A-8BCE-59BD56DC22F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5B6-2880-4905-8E27-5CCB19B5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6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A7E-FCD5-439A-8BCE-59BD56DC22F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5B6-2880-4905-8E27-5CCB19B5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05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A7E-FCD5-439A-8BCE-59BD56DC22F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5B6-2880-4905-8E27-5CCB19B5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13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A7E-FCD5-439A-8BCE-59BD56DC22F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5B6-2880-4905-8E27-5CCB19B5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A7E-FCD5-439A-8BCE-59BD56DC22F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5B6-2880-4905-8E27-5CCB19B5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4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A7E-FCD5-439A-8BCE-59BD56DC22F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5B6-2880-4905-8E27-5CCB19B5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0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A7E-FCD5-439A-8BCE-59BD56DC22F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5B6-2880-4905-8E27-5CCB19B5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2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A7E-FCD5-439A-8BCE-59BD56DC22F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5B6-2880-4905-8E27-5CCB19B5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1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A7E-FCD5-439A-8BCE-59BD56DC22F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5B6-2880-4905-8E27-5CCB19B5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2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A7E-FCD5-439A-8BCE-59BD56DC22F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5B6-2880-4905-8E27-5CCB19B5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8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A7E-FCD5-439A-8BCE-59BD56DC22F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5B6-2880-4905-8E27-5CCB19B5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FBF7BA7E-FCD5-439A-8BCE-59BD56DC22F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340C5B6-2880-4905-8E27-5CCB19B5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3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BF7BA7E-FCD5-439A-8BCE-59BD56DC22F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340C5B6-2880-4905-8E27-5CCB19B5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46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088" y="5338567"/>
            <a:ext cx="10572000" cy="1075112"/>
          </a:xfrm>
        </p:spPr>
        <p:txBody>
          <a:bodyPr/>
          <a:lstStyle/>
          <a:p>
            <a:r>
              <a:rPr lang="en-US" dirty="0" smtClean="0"/>
              <a:t>Protestant Reformation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087" y="914908"/>
            <a:ext cx="11605233" cy="360557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SWBAT: identify the causes of the Protestant Reformation and the impact Martin Luther’s 95 Theses had on religion in Europe.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Homework: </a:t>
            </a:r>
            <a:r>
              <a:rPr lang="en-US" sz="2400" dirty="0" smtClean="0">
                <a:solidFill>
                  <a:schemeClr val="bg1"/>
                </a:solidFill>
              </a:rPr>
              <a:t>Study for vocab quiz.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Do Now</a:t>
            </a:r>
            <a:r>
              <a:rPr lang="en-US" sz="2400" dirty="0" smtClean="0">
                <a:solidFill>
                  <a:schemeClr val="bg1"/>
                </a:solidFill>
              </a:rPr>
              <a:t>: How many denominations of Christianity can you name?  Example: Greek Orthodox, Presbyterians, etc</a:t>
            </a:r>
            <a:r>
              <a:rPr lang="en-US" sz="2400" dirty="0" smtClean="0">
                <a:solidFill>
                  <a:schemeClr val="bg1"/>
                </a:solidFill>
              </a:rPr>
              <a:t>.  You can do this on the back of your Martin Luther reading.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 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4. Using google define the following words:</a:t>
            </a:r>
          </a:p>
          <a:p>
            <a:pPr lvl="1"/>
            <a:r>
              <a:rPr lang="en-US" sz="3200" dirty="0"/>
              <a:t>Heresy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smtClean="0"/>
              <a:t>Excommunication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10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Catholics in Charge are PISSED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54107"/>
            <a:ext cx="6387921" cy="4036845"/>
          </a:xfrm>
        </p:spPr>
        <p:txBody>
          <a:bodyPr>
            <a:noAutofit/>
          </a:bodyPr>
          <a:lstStyle/>
          <a:p>
            <a:r>
              <a:rPr lang="en-US" sz="2400" dirty="0" smtClean="0"/>
              <a:t>Holy Roman Emperor Charles V called Luther to a meeting.</a:t>
            </a:r>
          </a:p>
          <a:p>
            <a:pPr lvl="1"/>
            <a:r>
              <a:rPr lang="en-US" sz="2000" dirty="0" smtClean="0"/>
              <a:t>Aka the </a:t>
            </a:r>
            <a:r>
              <a:rPr lang="en-US" sz="2000" b="1" dirty="0" smtClean="0">
                <a:solidFill>
                  <a:schemeClr val="accent1"/>
                </a:solidFill>
              </a:rPr>
              <a:t>Diet of Worms</a:t>
            </a:r>
          </a:p>
          <a:p>
            <a:r>
              <a:rPr lang="en-US" sz="2400" dirty="0" smtClean="0"/>
              <a:t>Diet (meeting) of Worms (a city in Germany).</a:t>
            </a:r>
          </a:p>
          <a:p>
            <a:r>
              <a:rPr lang="en-US" sz="2400" dirty="0" smtClean="0"/>
              <a:t>Charles accuses Luther of heresy.   </a:t>
            </a:r>
          </a:p>
          <a:p>
            <a:r>
              <a:rPr lang="en-US" sz="2400" dirty="0" smtClean="0"/>
              <a:t>Demand Luther abandon his beliefs and the printing of his ideas.</a:t>
            </a:r>
          </a:p>
          <a:p>
            <a:r>
              <a:rPr lang="en-US" sz="2400" dirty="0" smtClean="0"/>
              <a:t>However, because of 300+ German states, he couldn’t really enforce it. </a:t>
            </a:r>
            <a:endParaRPr lang="en-US" sz="2400" dirty="0"/>
          </a:p>
        </p:txBody>
      </p:sp>
      <p:pic>
        <p:nvPicPr>
          <p:cNvPr id="3074" name="Picture 2" descr="http://upload.wikimedia.org/wikipedia/commons/thumb/7/79/%D0%9B%D1%8E%D1%82%D0%B5%D1%80_%D0%B2_%D0%92%D0%BE%D1%80%D0%BC%D1%81%D0%B5.jpg/1280px-%D0%9B%D1%8E%D1%82%D0%B5%D1%80_%D0%B2_%D0%92%D0%BE%D1%80%D0%BC%D1%81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80" y="2799905"/>
            <a:ext cx="5847008" cy="303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Frederick the Wise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090" y="2595774"/>
            <a:ext cx="7147775" cy="3636511"/>
          </a:xfrm>
        </p:spPr>
        <p:txBody>
          <a:bodyPr>
            <a:noAutofit/>
          </a:bodyPr>
          <a:lstStyle/>
          <a:p>
            <a:r>
              <a:rPr lang="en-US" sz="2800" dirty="0" smtClean="0"/>
              <a:t>Meanwhile, Frederick the Wise whisked Luther away and gave him a safe place to stay.</a:t>
            </a:r>
          </a:p>
          <a:p>
            <a:r>
              <a:rPr lang="en-US" sz="2800" dirty="0" smtClean="0"/>
              <a:t>While there, Luther translated the Bible in German (previously was in Latin).</a:t>
            </a:r>
          </a:p>
          <a:p>
            <a:r>
              <a:rPr lang="en-US" sz="2800" dirty="0" smtClean="0"/>
              <a:t>Now all literate Germans could read the Bible for themselves.</a:t>
            </a:r>
          </a:p>
          <a:p>
            <a:pPr lvl="1"/>
            <a:r>
              <a:rPr lang="en-US" sz="2400" dirty="0" smtClean="0"/>
              <a:t>Why is this significant? </a:t>
            </a:r>
          </a:p>
        </p:txBody>
      </p:sp>
      <p:pic>
        <p:nvPicPr>
          <p:cNvPr id="4098" name="Picture 2" descr="http://uploads7.wikiart.org/images/lucas-cranach-the-elder/portrait-of-elector-frederick-the-wise-in-his-old-age-1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4" y="2099256"/>
            <a:ext cx="3057415" cy="458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result: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2634411"/>
            <a:ext cx="11384924" cy="3636511"/>
          </a:xfrm>
        </p:spPr>
        <p:txBody>
          <a:bodyPr>
            <a:noAutofit/>
          </a:bodyPr>
          <a:lstStyle/>
          <a:p>
            <a:r>
              <a:rPr lang="en-US" sz="2800" dirty="0" smtClean="0"/>
              <a:t>Luther is excommunicated by the Catholic Church.</a:t>
            </a:r>
          </a:p>
          <a:p>
            <a:r>
              <a:rPr lang="en-US" sz="2800" dirty="0" smtClean="0"/>
              <a:t>The creation of a new form of Christianity called Protestantism.  </a:t>
            </a:r>
          </a:p>
          <a:p>
            <a:pPr lvl="1"/>
            <a:r>
              <a:rPr lang="en-US" sz="2600" dirty="0" smtClean="0"/>
              <a:t>Followers in Luther’s church in particular became known as Lutherans and it became the most popular religion in Northern Germany.</a:t>
            </a:r>
          </a:p>
          <a:p>
            <a:r>
              <a:rPr lang="en-US" sz="2800" dirty="0" smtClean="0"/>
              <a:t>Eventually, Christianity would break up into dozens of sects, all with slightly differing beliefs.</a:t>
            </a:r>
          </a:p>
          <a:p>
            <a:r>
              <a:rPr lang="en-US" sz="2800" dirty="0" smtClean="0"/>
              <a:t>And the Catholic Church?  The Catholic Church has their own plan to get the church back together.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06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Slip/Discussion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285874" cy="36365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Looking at the map to the right, what conclusion can you make about how geography helped shape the results of the Protestant Reformation?</a:t>
            </a:r>
            <a:endParaRPr lang="en-US" sz="2800" dirty="0"/>
          </a:p>
        </p:txBody>
      </p:sp>
      <p:pic>
        <p:nvPicPr>
          <p:cNvPr id="1026" name="Picture 2" descr="http://staff.jccc.edu/jjackson/luther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1"/>
          <a:stretch/>
        </p:blipFill>
        <p:spPr bwMode="auto">
          <a:xfrm>
            <a:off x="6473939" y="1417638"/>
            <a:ext cx="5400382" cy="524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3" y="2222287"/>
            <a:ext cx="5975797" cy="42232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Until 1517, there was only ONE church- the Catholic Church.</a:t>
            </a:r>
          </a:p>
          <a:p>
            <a:r>
              <a:rPr lang="en-US" sz="2400" dirty="0" smtClean="0"/>
              <a:t>You can get in trouble for belonging to other churches.</a:t>
            </a:r>
          </a:p>
          <a:p>
            <a:r>
              <a:rPr lang="en-US" sz="2400" dirty="0" smtClean="0"/>
              <a:t>So how do we get from 1 Christian Church to ~40,000 Christian churches?</a:t>
            </a:r>
          </a:p>
          <a:p>
            <a:r>
              <a:rPr lang="en-US" sz="2400" dirty="0" smtClean="0"/>
              <a:t>Answer: the Reformation.</a:t>
            </a:r>
            <a:endParaRPr lang="en-US" sz="2400" dirty="0"/>
          </a:p>
        </p:txBody>
      </p:sp>
      <p:pic>
        <p:nvPicPr>
          <p:cNvPr id="1026" name="Picture 2" descr="http://www.tattoo-rose.com/wp-content/uploads/2014/05/cross-outline-tattoo-designs-1vtc53p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2454074"/>
            <a:ext cx="3991423" cy="39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Luther- Leader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Read through the info sheet on Martin Luther. Highlight important information as you read.</a:t>
            </a:r>
          </a:p>
          <a:p>
            <a:r>
              <a:rPr lang="en-US" sz="3200" dirty="0" smtClean="0"/>
              <a:t>Answer the questions.  You do NOT need to write in complete sentences.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74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647290"/>
            <a:ext cx="10554574" cy="3636511"/>
          </a:xfrm>
        </p:spPr>
        <p:txBody>
          <a:bodyPr>
            <a:normAutofit/>
          </a:bodyPr>
          <a:lstStyle/>
          <a:p>
            <a:r>
              <a:rPr lang="en-US" sz="2800" dirty="0"/>
              <a:t>1. Describe Luther:  What is his occupation, where is he from?</a:t>
            </a:r>
          </a:p>
          <a:p>
            <a:pPr lvl="1"/>
            <a:r>
              <a:rPr lang="en-US" sz="2400" dirty="0"/>
              <a:t>Occupation: _____________________</a:t>
            </a:r>
          </a:p>
          <a:p>
            <a:pPr lvl="1"/>
            <a:r>
              <a:rPr lang="en-US" sz="2400" dirty="0"/>
              <a:t>Where is he from: </a:t>
            </a:r>
            <a:r>
              <a:rPr lang="en-US" sz="2400" dirty="0" smtClean="0"/>
              <a:t>_________________________</a:t>
            </a:r>
            <a:endParaRPr lang="en-US" sz="2400" dirty="0"/>
          </a:p>
          <a:p>
            <a:r>
              <a:rPr lang="en-US" sz="2800" dirty="0"/>
              <a:t>2. What 2 factors lead Luther to read the Bible?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09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beginnings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0" y="2378748"/>
            <a:ext cx="7289443" cy="4389100"/>
          </a:xfrm>
        </p:spPr>
        <p:txBody>
          <a:bodyPr>
            <a:noAutofit/>
          </a:bodyPr>
          <a:lstStyle/>
          <a:p>
            <a:r>
              <a:rPr lang="en-US" sz="2400" dirty="0"/>
              <a:t>Martin Luther was a </a:t>
            </a:r>
            <a:r>
              <a:rPr lang="en-US" sz="2400" dirty="0" smtClean="0"/>
              <a:t>monk.</a:t>
            </a:r>
          </a:p>
          <a:p>
            <a:r>
              <a:rPr lang="en-US" sz="2400" dirty="0" smtClean="0"/>
              <a:t>Germany in the 1500s is very different than Germany today.</a:t>
            </a:r>
          </a:p>
          <a:p>
            <a:r>
              <a:rPr lang="en-US" sz="2400" dirty="0" smtClean="0"/>
              <a:t>Luther is in constant fear of damnation.</a:t>
            </a:r>
          </a:p>
          <a:p>
            <a:r>
              <a:rPr lang="en-US" sz="2400" dirty="0" smtClean="0"/>
              <a:t>Felt that the Catholic Church did nothing to help overcoming sin which gave him no comfort.  </a:t>
            </a:r>
          </a:p>
        </p:txBody>
      </p:sp>
      <p:pic>
        <p:nvPicPr>
          <p:cNvPr id="4" name="Picture 2" descr="http://germanhistorydocs.ghi-dc.org/images/p500ME_Eng_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51"/>
          <a:stretch/>
        </p:blipFill>
        <p:spPr bwMode="auto">
          <a:xfrm>
            <a:off x="7538432" y="1955553"/>
            <a:ext cx="4529071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95 Theses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04" y="2552074"/>
            <a:ext cx="6131584" cy="3636511"/>
          </a:xfrm>
        </p:spPr>
        <p:txBody>
          <a:bodyPr>
            <a:noAutofit/>
          </a:bodyPr>
          <a:lstStyle/>
          <a:p>
            <a:r>
              <a:rPr lang="en-US" sz="2800" smtClean="0"/>
              <a:t>In 1517 Luther </a:t>
            </a:r>
            <a:r>
              <a:rPr lang="en-US" sz="2800" dirty="0" smtClean="0"/>
              <a:t>wrote the 95 Theses (statements) which outlined his problems w/the church.</a:t>
            </a:r>
          </a:p>
          <a:p>
            <a:r>
              <a:rPr lang="en-US" sz="2800" dirty="0" smtClean="0"/>
              <a:t>Posted them on a door of a church.  </a:t>
            </a:r>
          </a:p>
          <a:p>
            <a:r>
              <a:rPr lang="en-US" sz="2800" dirty="0" smtClean="0"/>
              <a:t>Church leaders condemn him b/c he challenged the church</a:t>
            </a:r>
            <a:r>
              <a:rPr lang="en-US" sz="2800" dirty="0"/>
              <a:t>.</a:t>
            </a:r>
            <a:endParaRPr lang="en-US" sz="2800" dirty="0" smtClean="0"/>
          </a:p>
        </p:txBody>
      </p:sp>
      <p:pic>
        <p:nvPicPr>
          <p:cNvPr id="2050" name="Picture 2" descr="http://thegospelcoalition.org/blogs/justintaylor/files/2010/10/Luther-nailing-theses-560x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3" y="2060620"/>
            <a:ext cx="4808317" cy="461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the 95: What do they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711684"/>
            <a:ext cx="10554574" cy="36365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45</a:t>
            </a:r>
            <a:r>
              <a:rPr lang="en-US" sz="3200" dirty="0"/>
              <a:t>. Christians should be taught that he who sees a needy person, but passes him by although he gives money for indulgences, gains no benefit from the pope's pardon, but only incurs the wrath of God.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64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3. What new technology allows Luther’s views to spread?  How long before all of Europe could read Luther’s 95 Theses?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08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Printing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2466986"/>
            <a:ext cx="6915955" cy="4204272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Printing press made it much easier for materials to be printed and machines </a:t>
            </a:r>
            <a:r>
              <a:rPr lang="en-US" sz="2800" dirty="0"/>
              <a:t>could produce 3,600 pages per </a:t>
            </a:r>
            <a:r>
              <a:rPr lang="en-US" sz="2800" dirty="0" smtClean="0"/>
              <a:t>workday.</a:t>
            </a:r>
          </a:p>
          <a:p>
            <a:r>
              <a:rPr lang="en-US" sz="2800" dirty="0" smtClean="0"/>
              <a:t>Allowed books to be accessed by anyone and information and knowledge spread much faster.</a:t>
            </a:r>
            <a:endParaRPr lang="en-US" sz="2800" dirty="0"/>
          </a:p>
        </p:txBody>
      </p:sp>
      <p:pic>
        <p:nvPicPr>
          <p:cNvPr id="4098" name="Picture 2" descr="http://upload.wikimedia.org/wikipedia/commons/thumb/f/f8/Printer_in_1568-ce.png/220px-Printer_in_1568-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99" y="2119256"/>
            <a:ext cx="3526199" cy="455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2381</TotalTime>
  <Words>628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Wingdings 2</vt:lpstr>
      <vt:lpstr>Quotable</vt:lpstr>
      <vt:lpstr>Protestant Reformation</vt:lpstr>
      <vt:lpstr>The ONE Church</vt:lpstr>
      <vt:lpstr>Martin Luther- Leader of the Reformation</vt:lpstr>
      <vt:lpstr>Let’s Review Part 1</vt:lpstr>
      <vt:lpstr>The beginnings of the Reformation</vt:lpstr>
      <vt:lpstr>95 Theses </vt:lpstr>
      <vt:lpstr>Examples of the 95: What do they mean?</vt:lpstr>
      <vt:lpstr>Let’s Review Part 2</vt:lpstr>
      <vt:lpstr>The Printing Press</vt:lpstr>
      <vt:lpstr>Let’s Review Part 3</vt:lpstr>
      <vt:lpstr>Catholics in Charge are PISSED</vt:lpstr>
      <vt:lpstr>Frederick the Wise</vt:lpstr>
      <vt:lpstr>The end result:</vt:lpstr>
      <vt:lpstr>Exit Slip/Discussion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Protestant Reformation</dc:title>
  <dc:creator>Karlie Leonelli</dc:creator>
  <cp:lastModifiedBy>Leonelli, Karlie</cp:lastModifiedBy>
  <cp:revision>59</cp:revision>
  <dcterms:created xsi:type="dcterms:W3CDTF">2013-06-19T19:44:32Z</dcterms:created>
  <dcterms:modified xsi:type="dcterms:W3CDTF">2014-09-08T17:01:41Z</dcterms:modified>
</cp:coreProperties>
</file>