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9" r:id="rId2"/>
  </p:sldMasterIdLst>
  <p:notesMasterIdLst>
    <p:notesMasterId r:id="rId16"/>
  </p:notesMasterIdLst>
  <p:sldIdLst>
    <p:sldId id="256" r:id="rId3"/>
    <p:sldId id="268" r:id="rId4"/>
    <p:sldId id="273" r:id="rId5"/>
    <p:sldId id="269" r:id="rId6"/>
    <p:sldId id="258" r:id="rId7"/>
    <p:sldId id="274" r:id="rId8"/>
    <p:sldId id="260" r:id="rId9"/>
    <p:sldId id="270" r:id="rId10"/>
    <p:sldId id="272" r:id="rId11"/>
    <p:sldId id="271" r:id="rId12"/>
    <p:sldId id="275" r:id="rId13"/>
    <p:sldId id="27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75" autoAdjust="0"/>
  </p:normalViewPr>
  <p:slideViewPr>
    <p:cSldViewPr>
      <p:cViewPr varScale="1">
        <p:scale>
          <a:sx n="63" d="100"/>
          <a:sy n="63" d="100"/>
        </p:scale>
        <p:origin x="102" y="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nm.gmu.edu/revolution/imaging/essays/cameron3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to current</a:t>
            </a:r>
            <a:r>
              <a:rPr lang="en-US" baseline="0" dirty="0" smtClean="0"/>
              <a:t> day problems?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http://chnm.gmu.edu/revolution/imaging/essays/cameron3.html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1DA5-D4DA-4420-92C0-92538FEBCD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2709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8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5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326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7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59ED156-2732-479E-8410-D5807628268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825658" cy="1295400"/>
          </a:xfrm>
        </p:spPr>
        <p:txBody>
          <a:bodyPr/>
          <a:lstStyle/>
          <a:p>
            <a:r>
              <a:rPr lang="en-US" dirty="0" smtClean="0"/>
              <a:t>Roots of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976" y="2514600"/>
            <a:ext cx="11277600" cy="3962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SWBAT: identify the 3 estates of France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Homework: </a:t>
            </a:r>
            <a:r>
              <a:rPr lang="en-US" sz="2000" dirty="0" smtClean="0"/>
              <a:t>Sequence chart.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Do Now: </a:t>
            </a:r>
            <a:r>
              <a:rPr lang="en-US" sz="2000" dirty="0"/>
              <a:t> </a:t>
            </a:r>
            <a:r>
              <a:rPr lang="en-US" sz="2000" dirty="0" smtClean="0"/>
              <a:t>"Out </a:t>
            </a:r>
            <a:r>
              <a:rPr lang="en-US" sz="2000" dirty="0"/>
              <a:t>of a population of twenty millions of people . . . there are nineteen millions more wretched [poor], more accursed in every circumstance of human existence, than the most conspicuously wretched individual of the whole United States</a:t>
            </a:r>
            <a:r>
              <a:rPr lang="en-US" sz="2000" dirty="0" smtClean="0"/>
              <a:t>.“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			Thomas Jefferson, 1780s</a:t>
            </a:r>
          </a:p>
          <a:p>
            <a:r>
              <a:rPr lang="en-US" sz="2000" dirty="0" smtClean="0"/>
              <a:t>What is Thomas Jefferson saying about the conditions within France during the later part of the 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nm.gmu.edu/revolution/searchimages/e10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0999"/>
            <a:ext cx="9601200" cy="62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4384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"The Tennis Court Oath at </a:t>
            </a:r>
            <a:r>
              <a:rPr lang="en-US" dirty="0" smtClean="0"/>
              <a:t>Versailles” </a:t>
            </a:r>
            <a:r>
              <a:rPr lang="en-US" dirty="0"/>
              <a:t>by Jacques–Louis </a:t>
            </a:r>
            <a:r>
              <a:rPr lang="en-US" dirty="0" smtClean="0"/>
              <a:t>David</a:t>
            </a:r>
          </a:p>
          <a:p>
            <a:r>
              <a:rPr lang="en-US" dirty="0" smtClean="0"/>
              <a:t>Unfinished.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18" y="304800"/>
            <a:ext cx="9692640" cy="1325562"/>
          </a:xfrm>
        </p:spPr>
        <p:txBody>
          <a:bodyPr/>
          <a:lstStyle/>
          <a:p>
            <a:r>
              <a:rPr lang="en-US" dirty="0" smtClean="0"/>
              <a:t>The Beginning of a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640" y="1981200"/>
            <a:ext cx="8165508" cy="437147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King Louis allowed the Estates General to meet together, but in the meantime moved troops into Paris and Versailles.  </a:t>
            </a:r>
          </a:p>
          <a:p>
            <a:r>
              <a:rPr lang="en-US" sz="2400" dirty="0" smtClean="0"/>
              <a:t>Fearing Louis was going to drive out the National Assembly by force, the people of Paris took action.</a:t>
            </a:r>
          </a:p>
          <a:p>
            <a:r>
              <a:rPr lang="en-US" sz="2400" dirty="0" smtClean="0"/>
              <a:t>On July 14, 1789, Parisians captured the </a:t>
            </a:r>
            <a:r>
              <a:rPr lang="en-US" sz="2400" b="1" dirty="0" smtClean="0">
                <a:solidFill>
                  <a:schemeClr val="accent1"/>
                </a:solidFill>
              </a:rPr>
              <a:t>Bastille</a:t>
            </a:r>
            <a:r>
              <a:rPr lang="en-US" sz="2400" dirty="0" smtClean="0"/>
              <a:t> prison, a symbol of royal oppression.  </a:t>
            </a:r>
          </a:p>
          <a:p>
            <a:pPr lvl="1"/>
            <a:r>
              <a:rPr lang="en-US" sz="2200" dirty="0" smtClean="0"/>
              <a:t>Most </a:t>
            </a:r>
            <a:r>
              <a:rPr lang="en-US" sz="2200" dirty="0"/>
              <a:t>prisoners there were imprisoned without a trial under direct orders of the king.</a:t>
            </a:r>
            <a:endParaRPr lang="en-US" sz="2200" dirty="0" smtClean="0"/>
          </a:p>
          <a:p>
            <a:r>
              <a:rPr lang="en-US" sz="2400" dirty="0" smtClean="0"/>
              <a:t>The crowd looted the prison and then destroyed it, beginning the French Revolution.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message would destroying the Bastille (and killing the head of the prison) send to Louis XVI?</a:t>
            </a:r>
          </a:p>
          <a:p>
            <a:endParaRPr lang="en-US" sz="2400" dirty="0"/>
          </a:p>
        </p:txBody>
      </p:sp>
      <p:pic>
        <p:nvPicPr>
          <p:cNvPr id="1026" name="Picture 2" descr="2. Supplice du Sieur Foulon. [Punishment of Foulon]Source: Museum of the French Revolution 86.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11" y="1267074"/>
            <a:ext cx="3117015" cy="498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20" y="1909040"/>
            <a:ext cx="2374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Charles </a:t>
            </a:r>
            <a:r>
              <a:rPr lang="en-US" sz="2400" dirty="0" err="1"/>
              <a:t>Thévenin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fr-FR" sz="2400" i="1" dirty="0" smtClean="0"/>
              <a:t>Prise </a:t>
            </a:r>
            <a:r>
              <a:rPr lang="fr-FR" sz="2400" i="1" dirty="0"/>
              <a:t>de la Bastille le 14 Juillet </a:t>
            </a:r>
            <a:r>
              <a:rPr lang="fr-FR" sz="2400" i="1" dirty="0" smtClean="0"/>
              <a:t>1789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1793</a:t>
            </a:r>
            <a:endParaRPr lang="en-US" sz="2400" dirty="0"/>
          </a:p>
        </p:txBody>
      </p:sp>
      <p:pic>
        <p:nvPicPr>
          <p:cNvPr id="2054" name="Picture 6" descr="http://www.cndp.fr/fileadmin/user_upload/POUR_MEMOIRE/14_juillet/14juillet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6295"/>
            <a:ext cx="9245100" cy="65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764087" cy="4195481"/>
          </a:xfrm>
        </p:spPr>
        <p:txBody>
          <a:bodyPr>
            <a:noAutofit/>
          </a:bodyPr>
          <a:lstStyle/>
          <a:p>
            <a:r>
              <a:rPr lang="en-US" sz="2800" dirty="0" smtClean="0"/>
              <a:t>On your sequence chart, fill in the significance for the Enlightenment, American Revolution, creation of the National Assembly, and storming of the Bastille.  This should be between 2-4 sentences.</a:t>
            </a:r>
            <a:endParaRPr lang="en-US" sz="2800" dirty="0"/>
          </a:p>
        </p:txBody>
      </p:sp>
      <p:pic>
        <p:nvPicPr>
          <p:cNvPr id="1026" name="Picture 2" descr="http://upload.wikimedia.org/wikipedia/commons/8/8e/Troisord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2718"/>
            <a:ext cx="4648200" cy="57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0" y="6248399"/>
            <a:ext cx="5418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"You should hope that this game will be over soon."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2057400"/>
            <a:ext cx="705008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100 years before the revolution (1789) France was one of the largest and most powerful countries in Europe.</a:t>
            </a:r>
          </a:p>
          <a:p>
            <a:r>
              <a:rPr lang="en-US" sz="2400" dirty="0" smtClean="0"/>
              <a:t>Kings claimed absolute power and that God had chosen them to rule.</a:t>
            </a:r>
          </a:p>
          <a:p>
            <a:r>
              <a:rPr lang="en-US" sz="2400" dirty="0" smtClean="0"/>
              <a:t>Starting in July, 1789, however, things were going to start to change dramatically.  </a:t>
            </a:r>
          </a:p>
          <a:p>
            <a:pPr lvl="1"/>
            <a:r>
              <a:rPr lang="en-US" sz="2000" dirty="0" smtClean="0"/>
              <a:t>Within months, the king would lose all power.</a:t>
            </a:r>
          </a:p>
          <a:p>
            <a:pPr lvl="1"/>
            <a:r>
              <a:rPr lang="en-US" sz="2000" dirty="0" smtClean="0"/>
              <a:t>The lowest class would rise up and take control.</a:t>
            </a:r>
          </a:p>
          <a:p>
            <a:r>
              <a:rPr lang="en-US" sz="2400" dirty="0" smtClean="0"/>
              <a:t>But why?</a:t>
            </a:r>
            <a:endParaRPr lang="en-US" sz="2400" dirty="0"/>
          </a:p>
        </p:txBody>
      </p:sp>
      <p:pic>
        <p:nvPicPr>
          <p:cNvPr id="2052" name="Picture 4" descr="http://catosdomain.com/wp-content/uploads/2013/06/Louis-X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3866991" cy="50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199" y="6096000"/>
            <a:ext cx="419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King Louis XVI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94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9692640" cy="1325562"/>
          </a:xfrm>
        </p:spPr>
        <p:txBody>
          <a:bodyPr/>
          <a:lstStyle/>
          <a:p>
            <a:r>
              <a:rPr lang="en-US" dirty="0" smtClean="0"/>
              <a:t>Enlightenment Ideals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82" y="1828800"/>
            <a:ext cx="6794117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of the great philosophers we discussed in class were French.</a:t>
            </a:r>
          </a:p>
          <a:p>
            <a:pPr lvl="1"/>
            <a:r>
              <a:rPr lang="en-US" sz="2000" dirty="0" smtClean="0"/>
              <a:t>Montesquieu</a:t>
            </a:r>
          </a:p>
          <a:p>
            <a:pPr lvl="1"/>
            <a:r>
              <a:rPr lang="en-US" sz="2000" dirty="0" smtClean="0"/>
              <a:t>Rousseau</a:t>
            </a:r>
          </a:p>
          <a:p>
            <a:pPr lvl="1"/>
            <a:r>
              <a:rPr lang="en-US" sz="2000" dirty="0" smtClean="0"/>
              <a:t>Voltaire</a:t>
            </a:r>
          </a:p>
          <a:p>
            <a:r>
              <a:rPr lang="en-US" sz="2400" dirty="0" smtClean="0"/>
              <a:t>The French helped the Americans in their quest for independence from Great Britain.</a:t>
            </a:r>
          </a:p>
          <a:p>
            <a:pPr lvl="1"/>
            <a:r>
              <a:rPr lang="en-US" sz="2000" dirty="0" smtClean="0"/>
              <a:t>Were fighting for Enlightenment ideals with the colonists despite these ideals not existing yet in France.</a:t>
            </a:r>
          </a:p>
          <a:p>
            <a:r>
              <a:rPr lang="en-US" sz="2400" dirty="0" smtClean="0"/>
              <a:t>But this was all soon going to change.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http://upload.wikimedia.org/wikipedia/commons/f/fc/Montesquieu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65760"/>
            <a:ext cx="2800613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514600"/>
            <a:ext cx="2438400" cy="3400926"/>
          </a:xfrm>
          <a:prstGeom prst="rect">
            <a:avLst/>
          </a:prstGeom>
        </p:spPr>
      </p:pic>
      <p:pic>
        <p:nvPicPr>
          <p:cNvPr id="1030" name="Picture 6" descr="http://upload.wikimedia.org/wikipedia/commons/c/c2/D'apr%C3%A8s_Maurice_Quentin_de_La_Tour,_Portrait_de_Voltaire,_d%C3%A9tail_du_visage_(ch%C3%A2teau_de_Ferney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379" y="3863657"/>
            <a:ext cx="2259622" cy="28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Problems within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6948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Economic: kings of France had been overspending and been fighting wars on and off for the past 50 years.</a:t>
            </a:r>
          </a:p>
          <a:p>
            <a:pPr lvl="1"/>
            <a:r>
              <a:rPr lang="en-US" sz="2000" dirty="0" smtClean="0"/>
              <a:t>The palace of Versailles (in today’s money) cost millions of dollars.</a:t>
            </a:r>
          </a:p>
          <a:p>
            <a:pPr lvl="1"/>
            <a:r>
              <a:rPr lang="en-US" sz="2000" dirty="0" smtClean="0"/>
              <a:t>French and Indian War was expensive and came at a loss.</a:t>
            </a:r>
          </a:p>
          <a:p>
            <a:pPr lvl="1"/>
            <a:r>
              <a:rPr lang="en-US" sz="2000" dirty="0" smtClean="0"/>
              <a:t>The American Revolution while a win, was extremely costly.</a:t>
            </a:r>
          </a:p>
          <a:p>
            <a:r>
              <a:rPr lang="en-US" sz="2400" dirty="0" smtClean="0"/>
              <a:t>Famine</a:t>
            </a:r>
          </a:p>
          <a:p>
            <a:pPr lvl="1"/>
            <a:r>
              <a:rPr lang="en-US" sz="2000" dirty="0" smtClean="0"/>
              <a:t>Poor harvests led to a decline in food production.</a:t>
            </a:r>
          </a:p>
          <a:p>
            <a:pPr lvl="1"/>
            <a:r>
              <a:rPr lang="en-US" sz="2000" dirty="0" smtClean="0"/>
              <a:t>What happens to prices when demand stays high and production goes down?</a:t>
            </a:r>
          </a:p>
          <a:p>
            <a:r>
              <a:rPr lang="en-US" sz="2400" dirty="0" smtClean="0"/>
              <a:t>Unfair taxation among social classes.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9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0755"/>
            <a:ext cx="10363199" cy="8426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Three Estates (social classes) of France</a:t>
            </a:r>
            <a:endParaRPr lang="en-US" dirty="0"/>
          </a:p>
        </p:txBody>
      </p:sp>
      <p:pic>
        <p:nvPicPr>
          <p:cNvPr id="1026" name="Picture 2" descr="https://encrypted-tbn2.gstatic.com/images?q=tbn:ANd9GcTe64v8-0iYnWkkzcHDNAp1LOLQWoh3dA0n5JN9JkVR9Z-V0_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32099"/>
            <a:ext cx="1870477" cy="26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940" y="1803508"/>
            <a:ext cx="2819400" cy="2695015"/>
          </a:xfrm>
          <a:prstGeom prst="rect">
            <a:avLst/>
          </a:prstGeom>
        </p:spPr>
      </p:pic>
      <p:pic>
        <p:nvPicPr>
          <p:cNvPr id="1032" name="Picture 8" descr="https://encrypted-tbn3.gstatic.com/images?q=tbn:ANd9GcRkEGmFy3zvPCnKZehjChBqJ-Zx0JYkUXeORaMfXcgZ7is6EksH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42" y="1832099"/>
            <a:ext cx="2590800" cy="267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6482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Clergy</a:t>
            </a:r>
          </a:p>
          <a:p>
            <a:r>
              <a:rPr lang="en-US" dirty="0" smtClean="0"/>
              <a:t>% of population: 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Paid no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Taxed those living on their land.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31634" y="4807726"/>
            <a:ext cx="2588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Everybody else</a:t>
            </a:r>
          </a:p>
          <a:p>
            <a:r>
              <a:rPr lang="en-US" dirty="0" smtClean="0"/>
              <a:t>% of population: 97%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Taxed heavily.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7700" y="4724400"/>
            <a:ext cx="2781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Nobility</a:t>
            </a:r>
          </a:p>
          <a:p>
            <a:r>
              <a:rPr lang="en-US" dirty="0" smtClean="0"/>
              <a:t>% of population: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Paid no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Taxed those living on their land.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2109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First Estate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0940" y="110091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Third Estate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8142" y="110091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Second Estate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304800"/>
            <a:ext cx="9692640" cy="1325562"/>
          </a:xfrm>
        </p:spPr>
        <p:txBody>
          <a:bodyPr/>
          <a:lstStyle/>
          <a:p>
            <a:r>
              <a:rPr lang="en-US" dirty="0" smtClean="0"/>
              <a:t>Political Inequality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50292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France, laws and legislation were created by the Estates General.  This is like Congress here in the U.S.</a:t>
            </a:r>
          </a:p>
          <a:p>
            <a:r>
              <a:rPr lang="en-US" sz="2400" dirty="0" smtClean="0"/>
              <a:t>Traditionally, each estate met separately to cast their votes.</a:t>
            </a:r>
          </a:p>
          <a:p>
            <a:r>
              <a:rPr lang="en-US" sz="2400" dirty="0" smtClean="0"/>
              <a:t>Each estate gets one vote in the Estates General.</a:t>
            </a:r>
          </a:p>
          <a:p>
            <a:pPr lvl="1"/>
            <a:r>
              <a:rPr lang="en-US" sz="2000" dirty="0" smtClean="0"/>
              <a:t>Given what you know about the three estates why might this be unfair?</a:t>
            </a:r>
          </a:p>
        </p:txBody>
      </p:sp>
      <p:pic>
        <p:nvPicPr>
          <p:cNvPr id="4" name="Picture 2" descr="http://upload.wikimedia.org/wikipedia/commons/thumb/9/91/Estatesgeneral.jpg/300px-Estatesgen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4612"/>
            <a:ext cx="5525004" cy="348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Crisis-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52" y="1871986"/>
            <a:ext cx="6274348" cy="4833614"/>
          </a:xfrm>
        </p:spPr>
        <p:txBody>
          <a:bodyPr>
            <a:noAutofit/>
          </a:bodyPr>
          <a:lstStyle/>
          <a:p>
            <a:r>
              <a:rPr lang="en-US" sz="2000" dirty="0" smtClean="0"/>
              <a:t>By 1789, France’s </a:t>
            </a:r>
            <a:r>
              <a:rPr lang="en-US" sz="2000" dirty="0"/>
              <a:t>costly involvement in the American Revolution and extravagant spending by King Louis XVI </a:t>
            </a:r>
            <a:r>
              <a:rPr lang="en-US" sz="2000" dirty="0" smtClean="0"/>
              <a:t>and </a:t>
            </a:r>
            <a:r>
              <a:rPr lang="en-US" sz="2000" dirty="0"/>
              <a:t>his </a:t>
            </a:r>
            <a:r>
              <a:rPr lang="en-US" sz="2000" dirty="0" smtClean="0"/>
              <a:t>predecessors </a:t>
            </a:r>
            <a:r>
              <a:rPr lang="en-US" sz="2000" dirty="0"/>
              <a:t>had left the country on the brink of bankruptcy. </a:t>
            </a:r>
            <a:endParaRPr lang="en-US" sz="2000" dirty="0" smtClean="0"/>
          </a:p>
          <a:p>
            <a:r>
              <a:rPr lang="en-US" sz="2000" dirty="0" smtClean="0"/>
              <a:t>Many were upset because despite heavy taxes, there was no </a:t>
            </a:r>
            <a:r>
              <a:rPr lang="en-US" sz="2000" dirty="0"/>
              <a:t>relief </a:t>
            </a:r>
            <a:r>
              <a:rPr lang="en-US" sz="2000" dirty="0" smtClean="0"/>
              <a:t>from hunger and poverty caused by poor harvests and heavy taxes.</a:t>
            </a:r>
          </a:p>
          <a:p>
            <a:r>
              <a:rPr lang="en-US" sz="2000" dirty="0" smtClean="0"/>
              <a:t>In 1786</a:t>
            </a:r>
            <a:r>
              <a:rPr lang="en-US" sz="2000" dirty="0"/>
              <a:t>, </a:t>
            </a:r>
            <a:r>
              <a:rPr lang="en-US" sz="2000" dirty="0" smtClean="0"/>
              <a:t>changes were </a:t>
            </a:r>
            <a:r>
              <a:rPr lang="en-US" sz="2000" dirty="0"/>
              <a:t>proposed </a:t>
            </a:r>
            <a:r>
              <a:rPr lang="en-US" sz="2000" dirty="0" smtClean="0"/>
              <a:t>that </a:t>
            </a:r>
            <a:r>
              <a:rPr lang="en-US" sz="2000" dirty="0"/>
              <a:t>included a universal land tax from which the privileged classes would no longer be exempt. </a:t>
            </a:r>
            <a:endParaRPr lang="en-US" sz="2000" dirty="0" smtClean="0"/>
          </a:p>
          <a:p>
            <a:r>
              <a:rPr lang="en-US" sz="2000" dirty="0" smtClean="0"/>
              <a:t>To gain </a:t>
            </a:r>
            <a:r>
              <a:rPr lang="en-US" sz="2000" dirty="0"/>
              <a:t>support for these measures and </a:t>
            </a:r>
            <a:r>
              <a:rPr lang="en-US" sz="2000" dirty="0" smtClean="0"/>
              <a:t>stop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Estates from revolting, </a:t>
            </a:r>
            <a:r>
              <a:rPr lang="en-US" sz="2000" dirty="0"/>
              <a:t>the king summoned the Estates-General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133600"/>
            <a:ext cx="386326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Meeting of the Estates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 the meeting called by the king, the king declared that voting would be the way it had always been done- separately. </a:t>
            </a:r>
            <a:endParaRPr lang="en-US" sz="2400" dirty="0"/>
          </a:p>
          <a:p>
            <a:r>
              <a:rPr lang="en-US" sz="2400" dirty="0" smtClean="0"/>
              <a:t>At </a:t>
            </a:r>
            <a:r>
              <a:rPr lang="en-US" sz="2400" dirty="0"/>
              <a:t>the meeting, the Third Estate demands better </a:t>
            </a:r>
            <a:r>
              <a:rPr lang="en-US" sz="2400" dirty="0" smtClean="0"/>
              <a:t>representation, removal of the veto power held by the first two estates, and to meet at the same time as the other estates.</a:t>
            </a:r>
            <a:endParaRPr lang="en-US" sz="2400" dirty="0"/>
          </a:p>
          <a:p>
            <a:pPr lvl="1"/>
            <a:r>
              <a:rPr lang="en-US" sz="2000" dirty="0"/>
              <a:t>King does not respond.</a:t>
            </a:r>
          </a:p>
          <a:p>
            <a:r>
              <a:rPr lang="en-US" sz="2400" dirty="0" smtClean="0"/>
              <a:t>In response, the  Third </a:t>
            </a:r>
            <a:r>
              <a:rPr lang="en-US" sz="2400" dirty="0"/>
              <a:t>Estate breaks away creating the </a:t>
            </a:r>
            <a:r>
              <a:rPr lang="en-US" sz="2400" b="1" dirty="0">
                <a:solidFill>
                  <a:schemeClr val="accent1"/>
                </a:solidFill>
              </a:rPr>
              <a:t>National </a:t>
            </a:r>
            <a:r>
              <a:rPr lang="en-US" sz="2400" b="1" dirty="0" smtClean="0">
                <a:solidFill>
                  <a:schemeClr val="accent1"/>
                </a:solidFill>
              </a:rPr>
              <a:t>Assembly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44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Tennis Court Oath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After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Estate declared themselves the National Assembly, they attempted to meet, but found the doors to be locked.</a:t>
            </a:r>
          </a:p>
          <a:p>
            <a:r>
              <a:rPr lang="en-US" sz="2000" dirty="0" smtClean="0"/>
              <a:t>In response, they met at a nearby indoor tennis court.</a:t>
            </a:r>
          </a:p>
          <a:p>
            <a:r>
              <a:rPr lang="en-US" sz="2000" dirty="0" smtClean="0"/>
              <a:t>This leads to the </a:t>
            </a:r>
            <a:r>
              <a:rPr lang="en-US" sz="2000" b="1" dirty="0" smtClean="0">
                <a:solidFill>
                  <a:schemeClr val="accent4"/>
                </a:solidFill>
              </a:rPr>
              <a:t>Tennis Court Oath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/>
              <a:t>The deputies pledged to continue to meet until </a:t>
            </a:r>
            <a:r>
              <a:rPr lang="en-US" sz="1800" dirty="0" smtClean="0"/>
              <a:t>a new </a:t>
            </a:r>
            <a:r>
              <a:rPr lang="en-US" sz="1800" dirty="0"/>
              <a:t>constitution had been </a:t>
            </a:r>
            <a:r>
              <a:rPr lang="en-US" sz="1800" dirty="0" smtClean="0"/>
              <a:t>written. </a:t>
            </a:r>
          </a:p>
          <a:p>
            <a:pPr lvl="1"/>
            <a:r>
              <a:rPr lang="en-US" sz="1800" i="1" dirty="0" smtClean="0">
                <a:solidFill>
                  <a:schemeClr val="accent4"/>
                </a:solidFill>
              </a:rPr>
              <a:t>The </a:t>
            </a:r>
            <a:r>
              <a:rPr lang="en-US" sz="1800" i="1" dirty="0">
                <a:solidFill>
                  <a:schemeClr val="accent4"/>
                </a:solidFill>
              </a:rPr>
              <a:t>oath was both a revolutionary act, and an assertion that political authority derived from the people and their representatives rather than from the </a:t>
            </a:r>
            <a:r>
              <a:rPr lang="en-US" sz="1800" i="1" dirty="0" smtClean="0">
                <a:solidFill>
                  <a:schemeClr val="accent4"/>
                </a:solidFill>
              </a:rPr>
              <a:t>mona</a:t>
            </a:r>
            <a:r>
              <a:rPr lang="en-US" sz="1800" dirty="0" smtClean="0">
                <a:solidFill>
                  <a:schemeClr val="accent4"/>
                </a:solidFill>
              </a:rPr>
              <a:t>rch</a:t>
            </a:r>
            <a:r>
              <a:rPr lang="en-US" sz="1800" dirty="0" smtClean="0"/>
              <a:t>.</a:t>
            </a:r>
            <a:r>
              <a:rPr lang="en-US" sz="1800" dirty="0"/>
              <a:t> </a:t>
            </a:r>
            <a:endParaRPr lang="en-US" sz="1800" dirty="0" smtClean="0"/>
          </a:p>
          <a:p>
            <a:r>
              <a:rPr lang="en-US" sz="2000" dirty="0"/>
              <a:t>Within a week, most of the clerical deputies and 47 liberal nobles had joined them, and on June 27 Louis XVI grudgingly absorbed all three orders into the new assembly.</a:t>
            </a:r>
          </a:p>
        </p:txBody>
      </p:sp>
    </p:spTree>
    <p:extLst>
      <p:ext uri="{BB962C8B-B14F-4D97-AF65-F5344CB8AC3E}">
        <p14:creationId xmlns:p14="http://schemas.microsoft.com/office/powerpoint/2010/main" val="39159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D702CF6-005D-4DBD-A97B-F0C8A1B2B0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0</TotalTime>
  <Words>843</Words>
  <Application>Microsoft Office PowerPoint</Application>
  <PresentationFormat>Widescreen</PresentationFormat>
  <Paragraphs>92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Wingdings 2</vt:lpstr>
      <vt:lpstr>View</vt:lpstr>
      <vt:lpstr>Roots of Revolution</vt:lpstr>
      <vt:lpstr>Some background…</vt:lpstr>
      <vt:lpstr>Enlightenment Ideals Spread</vt:lpstr>
      <vt:lpstr>Economic Problems within France</vt:lpstr>
      <vt:lpstr>The Three Estates (social classes) of France</vt:lpstr>
      <vt:lpstr>Political Inequality </vt:lpstr>
      <vt:lpstr>Financial Crisis- the Beginning</vt:lpstr>
      <vt:lpstr>The Meeting of the Estates General</vt:lpstr>
      <vt:lpstr>The Tennis Court Oath</vt:lpstr>
      <vt:lpstr>PowerPoint Presentation</vt:lpstr>
      <vt:lpstr>The Beginning of a Revolution</vt:lpstr>
      <vt:lpstr>PowerPoint Presentation</vt:lpstr>
      <vt:lpstr>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2013-07-16T17:47:40Z</dcterms:created>
  <dcterms:modified xsi:type="dcterms:W3CDTF">2014-12-03T20:25:51Z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