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3"/>
  </p:notesMasterIdLst>
  <p:handoutMasterIdLst>
    <p:handoutMasterId r:id="rId14"/>
  </p:handoutMasterIdLst>
  <p:sldIdLst>
    <p:sldId id="265" r:id="rId3"/>
    <p:sldId id="268" r:id="rId4"/>
    <p:sldId id="275" r:id="rId5"/>
    <p:sldId id="269" r:id="rId6"/>
    <p:sldId id="267" r:id="rId7"/>
    <p:sldId id="273" r:id="rId8"/>
    <p:sldId id="274" r:id="rId9"/>
    <p:sldId id="283" r:id="rId10"/>
    <p:sldId id="272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3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4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3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8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1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5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9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0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0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5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5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4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1464" userDrawn="1">
          <p15:clr>
            <a:srgbClr val="F26B43"/>
          </p15:clr>
        </p15:guide>
        <p15:guide id="4" pos="7152" userDrawn="1">
          <p15:clr>
            <a:srgbClr val="F26B43"/>
          </p15:clr>
        </p15:guide>
        <p15:guide id="5" pos="984" userDrawn="1">
          <p15:clr>
            <a:srgbClr val="F26B43"/>
          </p15:clr>
        </p15:guide>
        <p15:guide id="6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1059" y="783293"/>
            <a:ext cx="7315200" cy="2127332"/>
          </a:xfrm>
        </p:spPr>
        <p:txBody>
          <a:bodyPr/>
          <a:lstStyle/>
          <a:p>
            <a:r>
              <a:rPr lang="en-US" dirty="0" smtClean="0"/>
              <a:t>The Economics of the Industrial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18702"/>
            <a:ext cx="9066727" cy="2644216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SWBAT: identify various economists and their contributions to modern economic theory.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Homework: </a:t>
            </a:r>
            <a:r>
              <a:rPr lang="en-US" dirty="0" smtClean="0"/>
              <a:t>Chart and questions are due on </a:t>
            </a:r>
            <a:r>
              <a:rPr lang="en-US" b="1" i="1" dirty="0" smtClean="0">
                <a:solidFill>
                  <a:schemeClr val="accent2"/>
                </a:solidFill>
              </a:rPr>
              <a:t>Monday</a:t>
            </a:r>
            <a:r>
              <a:rPr lang="en-US" dirty="0" smtClean="0"/>
              <a:t>.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/>
              <a:t>Do Now: who should get paid more- a coal miner or a factory worker?  </a:t>
            </a:r>
            <a:r>
              <a:rPr lang="en-US" dirty="0" smtClean="0"/>
              <a:t> What about a teacher or a doctor? Explain</a:t>
            </a:r>
            <a:r>
              <a:rPr lang="en-US" dirty="0"/>
              <a:t>.</a:t>
            </a:r>
          </a:p>
          <a:p>
            <a:pPr algn="l"/>
            <a:endParaRPr lang="en-US" dirty="0" smtClean="0"/>
          </a:p>
        </p:txBody>
      </p:sp>
      <p:pic>
        <p:nvPicPr>
          <p:cNvPr id="4" name="Picture 2" descr="http://upload.wikimedia.org/wikipedia/commons/d/dc/Portrait_of_David_Ricardo_by_Thomas_Phil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934" y="934003"/>
            <a:ext cx="1848142" cy="238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upload.wikimedia.org/wikipedia/commons/3/32/Thomas_Robert_Malthu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312" y="3495070"/>
            <a:ext cx="1943385" cy="2467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Economists, more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Use your textbook </a:t>
            </a:r>
            <a:r>
              <a:rPr lang="en-US" sz="2800" dirty="0" smtClean="0"/>
              <a:t>p.560-562 </a:t>
            </a:r>
            <a:r>
              <a:rPr lang="en-US" sz="2800" dirty="0"/>
              <a:t>to complete the chart and answer the questions that follow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For online textbook users:</a:t>
            </a:r>
          </a:p>
          <a:p>
            <a:pPr lvl="1"/>
            <a:r>
              <a:rPr lang="en-US" sz="2400" dirty="0" smtClean="0"/>
              <a:t>Unit 6</a:t>
            </a:r>
          </a:p>
          <a:p>
            <a:pPr lvl="1"/>
            <a:r>
              <a:rPr lang="en-US" sz="2400" dirty="0" smtClean="0"/>
              <a:t>Ch. 22</a:t>
            </a:r>
          </a:p>
          <a:p>
            <a:pPr lvl="1"/>
            <a:r>
              <a:rPr lang="en-US" sz="2400" dirty="0" smtClean="0"/>
              <a:t>Sec. 4</a:t>
            </a:r>
          </a:p>
          <a:p>
            <a:r>
              <a:rPr lang="en-US" sz="2800" dirty="0" smtClean="0"/>
              <a:t>If you don’t finish, it is due on Monday.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29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 View of Econ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Prior to the Industrial Rev., </a:t>
            </a:r>
            <a:r>
              <a:rPr lang="en-US" dirty="0"/>
              <a:t>people saw national wealth in terms of a country’s stock of gold and silver. </a:t>
            </a:r>
            <a:endParaRPr lang="en-US" dirty="0" smtClean="0"/>
          </a:p>
          <a:p>
            <a:pPr fontAlgn="base"/>
            <a:r>
              <a:rPr lang="en-US" dirty="0" smtClean="0"/>
              <a:t>Importing </a:t>
            </a:r>
            <a:r>
              <a:rPr lang="en-US" dirty="0"/>
              <a:t>goods from abroad was seen as damaging because it meant that this wealth must be given up to pay for them; </a:t>
            </a:r>
            <a:endParaRPr lang="en-US" dirty="0" smtClean="0"/>
          </a:p>
          <a:p>
            <a:pPr fontAlgn="base"/>
            <a:r>
              <a:rPr lang="en-US" dirty="0"/>
              <a:t>E</a:t>
            </a:r>
            <a:r>
              <a:rPr lang="en-US" dirty="0" smtClean="0"/>
              <a:t>xporting </a:t>
            </a:r>
            <a:r>
              <a:rPr lang="en-US" dirty="0"/>
              <a:t>goods was seen as good because these precious metals came back</a:t>
            </a:r>
            <a:r>
              <a:rPr lang="en-US" dirty="0" smtClean="0"/>
              <a:t>.</a:t>
            </a:r>
          </a:p>
          <a:p>
            <a:pPr lvl="1" fontAlgn="base"/>
            <a:r>
              <a:rPr lang="en-US" dirty="0" smtClean="0"/>
              <a:t>Aka maintaining a favorable balance of trade in a mercantilist system.</a:t>
            </a:r>
            <a:endParaRPr lang="en-US" dirty="0"/>
          </a:p>
          <a:p>
            <a:pPr fontAlgn="base"/>
            <a:r>
              <a:rPr lang="en-US" dirty="0"/>
              <a:t>So countries maintained a vast network of controls to prevent this metal wealth draining out – taxes on imports, subsidies to exporters, and protection for domestic industries.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34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Industrial Revolution and Econ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Industrial Revolution provided the world with some of the leading thinkers in modern economics.</a:t>
            </a:r>
          </a:p>
          <a:p>
            <a:r>
              <a:rPr lang="en-US" sz="2800" dirty="0" smtClean="0"/>
              <a:t>Important figures include:</a:t>
            </a:r>
          </a:p>
          <a:p>
            <a:pPr lvl="1"/>
            <a:r>
              <a:rPr lang="en-US" sz="2400" dirty="0" smtClean="0"/>
              <a:t>Adam Smith</a:t>
            </a:r>
          </a:p>
          <a:p>
            <a:pPr lvl="1"/>
            <a:r>
              <a:rPr lang="en-US" sz="2400" dirty="0"/>
              <a:t>Karl Marx/Friedrich Engels </a:t>
            </a:r>
            <a:endParaRPr lang="en-US" sz="2400" dirty="0" smtClean="0"/>
          </a:p>
          <a:p>
            <a:pPr lvl="1"/>
            <a:r>
              <a:rPr lang="en-US" sz="2400" dirty="0" smtClean="0"/>
              <a:t>Thomas Malthus</a:t>
            </a:r>
          </a:p>
          <a:p>
            <a:pPr lvl="1"/>
            <a:r>
              <a:rPr lang="en-US" sz="2400" dirty="0" smtClean="0"/>
              <a:t>David Ricardo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793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Adam Smith 101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2800" dirty="0" smtClean="0"/>
              <a:t>Adam Smith, the father of modern economics, </a:t>
            </a:r>
            <a:r>
              <a:rPr lang="en-US" sz="2800" dirty="0"/>
              <a:t>showed that this </a:t>
            </a:r>
            <a:r>
              <a:rPr lang="en-US" sz="2800" dirty="0" smtClean="0"/>
              <a:t>‘</a:t>
            </a:r>
            <a:r>
              <a:rPr lang="en-US" sz="2800" dirty="0"/>
              <a:t>mercantilist’ </a:t>
            </a:r>
            <a:r>
              <a:rPr lang="en-US" sz="2800" dirty="0" smtClean="0"/>
              <a:t>idea was wrong. </a:t>
            </a:r>
          </a:p>
          <a:p>
            <a:pPr fontAlgn="base"/>
            <a:r>
              <a:rPr lang="en-US" sz="2800" dirty="0" smtClean="0"/>
              <a:t>He </a:t>
            </a:r>
            <a:r>
              <a:rPr lang="en-US" sz="2800" dirty="0"/>
              <a:t>argued that in a free exchange, both sides became better off</a:t>
            </a:r>
            <a:r>
              <a:rPr lang="en-US" sz="2800" dirty="0" smtClean="0"/>
              <a:t>.</a:t>
            </a:r>
          </a:p>
          <a:p>
            <a:pPr lvl="1" fontAlgn="base"/>
            <a:r>
              <a:rPr lang="en-US" sz="2400" dirty="0" smtClean="0"/>
              <a:t>Became known as </a:t>
            </a:r>
            <a:r>
              <a:rPr lang="en-US" sz="2400" b="1" dirty="0" smtClean="0">
                <a:solidFill>
                  <a:schemeClr val="accent2"/>
                </a:solidFill>
              </a:rPr>
              <a:t>free enterprise</a:t>
            </a:r>
            <a:r>
              <a:rPr lang="en-US" sz="2400" dirty="0" smtClean="0"/>
              <a:t>. </a:t>
            </a:r>
          </a:p>
          <a:p>
            <a:pPr fontAlgn="base"/>
            <a:r>
              <a:rPr lang="en-US" sz="2800" dirty="0" smtClean="0"/>
              <a:t>Quite </a:t>
            </a:r>
            <a:r>
              <a:rPr lang="en-US" sz="2800" dirty="0"/>
              <a:t>simply, nobody would trade if they expected to lose from it. The buyer profits, just as the seller does. </a:t>
            </a:r>
            <a:endParaRPr lang="en-US" sz="2800" dirty="0" smtClean="0"/>
          </a:p>
          <a:p>
            <a:pPr fontAlgn="base"/>
            <a:r>
              <a:rPr lang="en-US" sz="2800" dirty="0" smtClean="0"/>
              <a:t>A </a:t>
            </a:r>
            <a:r>
              <a:rPr lang="en-US" sz="2800" dirty="0"/>
              <a:t>nation’s wealth is not the quantity of gold and silver in its vaults, but the total of its production and commerce – what today we would call gross national </a:t>
            </a:r>
            <a:r>
              <a:rPr lang="en-US" sz="2800" dirty="0" smtClean="0"/>
              <a:t>product.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331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Adam Smith 102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Adam Smith argued this and other important econ. theories in </a:t>
            </a:r>
            <a:r>
              <a:rPr lang="en-US" sz="2800" i="1" dirty="0" smtClean="0"/>
              <a:t>Inquiry into the Nature and Causes of the Wealth of Nations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Argued that two natural laws governed all business and economic activity:</a:t>
            </a:r>
          </a:p>
          <a:p>
            <a:pPr lvl="1"/>
            <a:r>
              <a:rPr lang="en-US" sz="2400" dirty="0" smtClean="0"/>
              <a:t>1. Law of supply and demand.</a:t>
            </a:r>
          </a:p>
          <a:p>
            <a:pPr lvl="1"/>
            <a:r>
              <a:rPr lang="en-US" sz="2400" dirty="0" smtClean="0"/>
              <a:t>2. Law of competition. 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970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Supply and Demand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34872" y="579550"/>
            <a:ext cx="7618927" cy="559741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a nutshell, prices and profits depend on both the amt. of available goods and the demand for those goods.</a:t>
            </a:r>
          </a:p>
          <a:p>
            <a:r>
              <a:rPr lang="en-US" sz="2800" dirty="0" smtClean="0"/>
              <a:t>Example 1:</a:t>
            </a:r>
          </a:p>
          <a:p>
            <a:pPr lvl="1"/>
            <a:r>
              <a:rPr lang="en-US" sz="2400" dirty="0" smtClean="0"/>
              <a:t>You own a cupcake shop.  At the end of the day, you are always sold out, and still customers keep coming in to buy cupcakes.</a:t>
            </a:r>
          </a:p>
          <a:p>
            <a:pPr lvl="1"/>
            <a:r>
              <a:rPr lang="en-US" sz="2400" dirty="0" smtClean="0"/>
              <a:t>What can you do to your prices?</a:t>
            </a:r>
          </a:p>
          <a:p>
            <a:r>
              <a:rPr lang="en-US" sz="2800" dirty="0" smtClean="0"/>
              <a:t>Example 2:</a:t>
            </a:r>
          </a:p>
          <a:p>
            <a:pPr lvl="1"/>
            <a:r>
              <a:rPr lang="en-US" sz="2400" dirty="0" smtClean="0"/>
              <a:t>You own the same cupcake shop in example 1, but this time, you have 5 dozen cupcakes left at the end of the day.</a:t>
            </a:r>
          </a:p>
          <a:p>
            <a:pPr lvl="1"/>
            <a:r>
              <a:rPr lang="en-US" sz="2400" dirty="0" smtClean="0"/>
              <a:t>What should you do to your prices now?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418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Competition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48477" y="1123837"/>
            <a:ext cx="5225066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own the same cupcake shop and charge $2  per cupcake.</a:t>
            </a:r>
          </a:p>
          <a:p>
            <a:r>
              <a:rPr lang="en-US" sz="2800" dirty="0" smtClean="0"/>
              <a:t>Across the street, another person opens a cupcake shop and charge $1.75 per cupcake.</a:t>
            </a:r>
          </a:p>
          <a:p>
            <a:r>
              <a:rPr lang="en-US" sz="2800" dirty="0" smtClean="0"/>
              <a:t>What do you have to do to keep up with the competition?</a:t>
            </a:r>
            <a:endParaRPr lang="en-US" sz="2800" dirty="0"/>
          </a:p>
        </p:txBody>
      </p:sp>
      <p:pic>
        <p:nvPicPr>
          <p:cNvPr id="1026" name="Picture 2" descr="http://www.bubblews.com/assets/images/news/959953390_137430376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221" y="1088375"/>
            <a:ext cx="3443328" cy="438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20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Competition’s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Competition in the market is theoretically beneficial to consumers.</a:t>
            </a:r>
          </a:p>
          <a:p>
            <a:pPr lvl="1"/>
            <a:r>
              <a:rPr lang="en-US" sz="2800" dirty="0" smtClean="0"/>
              <a:t>Keeps costs down.</a:t>
            </a:r>
          </a:p>
          <a:p>
            <a:pPr lvl="1"/>
            <a:r>
              <a:rPr lang="en-US" sz="2800" dirty="0" smtClean="0"/>
              <a:t>Forces production of higher quality goods.</a:t>
            </a:r>
          </a:p>
          <a:p>
            <a:pPr lvl="1"/>
            <a:r>
              <a:rPr lang="en-US" sz="2800" dirty="0" smtClean="0"/>
              <a:t>Demands good customer service  </a:t>
            </a:r>
          </a:p>
          <a:p>
            <a:r>
              <a:rPr lang="en-US" sz="3200" dirty="0" smtClean="0"/>
              <a:t>It prevents businesses from taking advantage of consumers.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416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While seemingly commonsense, Smith also explained why </a:t>
            </a:r>
            <a:r>
              <a:rPr lang="en-US" sz="2400" dirty="0"/>
              <a:t>wage rates differed. </a:t>
            </a:r>
            <a:endParaRPr lang="en-US" sz="2400" dirty="0" smtClean="0"/>
          </a:p>
          <a:p>
            <a:r>
              <a:rPr lang="en-US" sz="2400" dirty="0" smtClean="0"/>
              <a:t>Wage </a:t>
            </a:r>
            <a:r>
              <a:rPr lang="en-US" sz="2400" dirty="0"/>
              <a:t>rates would be </a:t>
            </a:r>
            <a:r>
              <a:rPr lang="en-US" sz="2400" dirty="0" smtClean="0"/>
              <a:t>higher for </a:t>
            </a:r>
            <a:r>
              <a:rPr lang="en-US" sz="2400" dirty="0"/>
              <a:t>trades that were more difficult to </a:t>
            </a:r>
            <a:r>
              <a:rPr lang="en-US" sz="2400" dirty="0" smtClean="0"/>
              <a:t>learn </a:t>
            </a:r>
          </a:p>
          <a:p>
            <a:pPr lvl="1"/>
            <a:r>
              <a:rPr lang="en-US" sz="2000" dirty="0" smtClean="0"/>
              <a:t>Why? Because </a:t>
            </a:r>
            <a:r>
              <a:rPr lang="en-US" sz="2000" dirty="0"/>
              <a:t>people would not be willing to learn them if they were not compensated by a higher wage. </a:t>
            </a:r>
            <a:endParaRPr lang="en-US" sz="2000" dirty="0" smtClean="0"/>
          </a:p>
          <a:p>
            <a:r>
              <a:rPr lang="en-US" sz="2400" dirty="0" smtClean="0"/>
              <a:t>Similarly</a:t>
            </a:r>
            <a:r>
              <a:rPr lang="en-US" sz="2400" dirty="0"/>
              <a:t>, wage rates would also be higher for those who engaged in dirty or unsafe </a:t>
            </a:r>
            <a:r>
              <a:rPr lang="en-US" sz="2400" dirty="0" smtClean="0"/>
              <a:t>occupations.</a:t>
            </a:r>
          </a:p>
          <a:p>
            <a:pPr lvl="1"/>
            <a:r>
              <a:rPr lang="en-US" sz="2000" dirty="0" smtClean="0"/>
              <a:t>i.e. </a:t>
            </a:r>
            <a:r>
              <a:rPr lang="en-US" sz="2000" dirty="0"/>
              <a:t>coal mining and </a:t>
            </a:r>
            <a:r>
              <a:rPr lang="en-US" sz="2000" dirty="0" smtClean="0"/>
              <a:t>butchering </a:t>
            </a:r>
          </a:p>
          <a:p>
            <a:r>
              <a:rPr lang="en-US" sz="2400" dirty="0" smtClean="0"/>
              <a:t>In short, differences in work were compensated by differences in pay.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440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0</TotalTime>
  <Words>665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 2</vt:lpstr>
      <vt:lpstr>Frame</vt:lpstr>
      <vt:lpstr>The Economics of the Industrial Revolution</vt:lpstr>
      <vt:lpstr>The Old View of Econ</vt:lpstr>
      <vt:lpstr>The Industrial Revolution and Econ</vt:lpstr>
      <vt:lpstr>Welcome to Adam Smith 101</vt:lpstr>
      <vt:lpstr>Welcome to Adam Smith 102</vt:lpstr>
      <vt:lpstr>Law of Supply and Demand</vt:lpstr>
      <vt:lpstr>Law of Competition</vt:lpstr>
      <vt:lpstr>Competition’s Benefits</vt:lpstr>
      <vt:lpstr>Wages</vt:lpstr>
      <vt:lpstr>More Economists, more Theories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2014-02-01T19:22:29Z</dcterms:created>
  <dcterms:modified xsi:type="dcterms:W3CDTF">2015-01-08T19:40:10Z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