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66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6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52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1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0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7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FD357B-CE14-4092-BC6A-1981066BE3F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9CF7-10A4-486B-AD56-4E940203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4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076" y="778100"/>
            <a:ext cx="9598904" cy="1591614"/>
          </a:xfrm>
        </p:spPr>
        <p:txBody>
          <a:bodyPr/>
          <a:lstStyle/>
          <a:p>
            <a:r>
              <a:rPr lang="en-US" dirty="0" smtClean="0"/>
              <a:t>The Industrial Factory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975" y="3112640"/>
            <a:ext cx="10650827" cy="30692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SWBAT: explain how the industrial revolution </a:t>
            </a:r>
            <a:r>
              <a:rPr lang="en-US" b="1" dirty="0" smtClean="0">
                <a:solidFill>
                  <a:schemeClr val="tx1"/>
                </a:solidFill>
              </a:rPr>
              <a:t>impacted factory </a:t>
            </a:r>
            <a:r>
              <a:rPr lang="en-US" b="1" dirty="0" smtClean="0">
                <a:solidFill>
                  <a:schemeClr val="tx1"/>
                </a:solidFill>
              </a:rPr>
              <a:t>workers.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Homework: </a:t>
            </a:r>
            <a:r>
              <a:rPr lang="en-US" b="1" dirty="0" smtClean="0">
                <a:solidFill>
                  <a:schemeClr val="tx1"/>
                </a:solidFill>
              </a:rPr>
              <a:t>Complete </a:t>
            </a:r>
            <a:r>
              <a:rPr lang="en-US" b="1" dirty="0" smtClean="0">
                <a:solidFill>
                  <a:schemeClr val="tx1"/>
                </a:solidFill>
              </a:rPr>
              <a:t>the Interview organizer and short essay response.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Do Now: </a:t>
            </a:r>
            <a:r>
              <a:rPr lang="en-US" b="1" dirty="0">
                <a:solidFill>
                  <a:schemeClr val="tx1"/>
                </a:solidFill>
              </a:rPr>
              <a:t>Fill in the second column of the chart.  Be honest.  Leave the third column blank for now.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to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1756705"/>
            <a:ext cx="6915954" cy="481152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Let’s Review:</a:t>
            </a:r>
          </a:p>
          <a:p>
            <a:r>
              <a:rPr lang="en-US" sz="2800" dirty="0" smtClean="0"/>
              <a:t>There were a lot of changes occurring with the Agricultural Revolution.</a:t>
            </a:r>
          </a:p>
          <a:p>
            <a:pPr lvl="1"/>
            <a:r>
              <a:rPr lang="en-US" sz="2600" dirty="0" smtClean="0"/>
              <a:t>Inventions and innovations changed the way people farmed and inventions made the work easier and made people less necessary.</a:t>
            </a:r>
          </a:p>
          <a:p>
            <a:r>
              <a:rPr lang="en-US" sz="2800" dirty="0" smtClean="0"/>
              <a:t>Additionally, some </a:t>
            </a:r>
            <a:r>
              <a:rPr lang="en-US" sz="2800" dirty="0"/>
              <a:t>of these improvements were very expensive. Only wealthy farmers could afford them.</a:t>
            </a:r>
          </a:p>
          <a:p>
            <a:pPr lvl="1"/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 the 1800s many farm workers, replaced by machines and forced off the land, were moving to the cities. They formed a huge labor force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http://10perspective.weebly.com/uploads/6/9/1/2/6912561/442448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29" y="2640171"/>
            <a:ext cx="4441044" cy="24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Factories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Let’s Review:</a:t>
            </a:r>
          </a:p>
          <a:p>
            <a:r>
              <a:rPr lang="en-US" sz="2400" dirty="0" smtClean="0"/>
              <a:t>Mechanization, inventions, and innovations also changed the way products were produced.</a:t>
            </a:r>
          </a:p>
          <a:p>
            <a:r>
              <a:rPr lang="en-US" sz="2400" dirty="0" smtClean="0"/>
              <a:t>New inventions, appearing first in the garment industry, meant that mass production was finally possible.</a:t>
            </a:r>
          </a:p>
          <a:p>
            <a:r>
              <a:rPr lang="en-US" sz="2400" dirty="0" smtClean="0"/>
              <a:t>These new inventions needed a lot of space and needed many hands to work them.</a:t>
            </a:r>
          </a:p>
          <a:p>
            <a:r>
              <a:rPr lang="en-US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As a result, new </a:t>
            </a:r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factories sprang up all over England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Factory System affects who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310496"/>
            <a:ext cx="11150937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Mechanization changed the face of the workforce is unprecedented ways.</a:t>
            </a:r>
          </a:p>
          <a:p>
            <a:pPr lvl="1"/>
            <a:r>
              <a:rPr lang="en-US" sz="2000" dirty="0" smtClean="0"/>
              <a:t>Why?  Because it made tasks easier to do.</a:t>
            </a:r>
            <a:endParaRPr lang="en-US" sz="2000" dirty="0"/>
          </a:p>
          <a:p>
            <a:r>
              <a:rPr lang="en-US" sz="2400" dirty="0" smtClean="0"/>
              <a:t>Instead of spending years learning a trade as an apprentice, a person could learn to perform a task or operate a machine in a few days.</a:t>
            </a:r>
          </a:p>
          <a:p>
            <a:r>
              <a:rPr lang="en-US" sz="2400" dirty="0" smtClean="0"/>
              <a:t>Employers now wanted people who could learn a few simple tasks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soon discovered that women and children could operate machines as efficiently as men.</a:t>
            </a:r>
          </a:p>
          <a:p>
            <a:pPr lvl="1"/>
            <a:r>
              <a:rPr lang="en-US" sz="2000" dirty="0"/>
              <a:t>The best part? Women and children would also accept wages lower than men’s. 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56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effects…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17132"/>
            <a:ext cx="6211888" cy="4556759"/>
          </a:xfrm>
        </p:spPr>
        <p:txBody>
          <a:bodyPr>
            <a:noAutofit/>
          </a:bodyPr>
          <a:lstStyle/>
          <a:p>
            <a:r>
              <a:rPr lang="en-US" sz="2400" dirty="0"/>
              <a:t>Employers preferred to hire young men and women rather than older, skilled people. </a:t>
            </a:r>
            <a:endParaRPr lang="en-US" sz="2400" dirty="0" smtClean="0"/>
          </a:p>
          <a:p>
            <a:pPr lvl="1"/>
            <a:r>
              <a:rPr lang="en-US" sz="2000" dirty="0" smtClean="0"/>
              <a:t>Why?  Hiring </a:t>
            </a:r>
            <a:r>
              <a:rPr lang="en-US" sz="2000" dirty="0"/>
              <a:t>young people meant they didn’t have to pay them as much because of their lack of experience. </a:t>
            </a:r>
            <a:endParaRPr lang="en-US" sz="2000" dirty="0" smtClean="0"/>
          </a:p>
          <a:p>
            <a:pPr lvl="1"/>
            <a:r>
              <a:rPr lang="en-US" sz="2000" dirty="0" smtClean="0"/>
              <a:t>Were also moldable and not set in their ways.  Open to new ways of doing things.</a:t>
            </a:r>
            <a:endParaRPr lang="en-US" sz="2000" dirty="0"/>
          </a:p>
          <a:p>
            <a:r>
              <a:rPr lang="en-US" sz="2400" dirty="0"/>
              <a:t>Because older workers were no longer needed, they found themselves unemployed.</a:t>
            </a:r>
          </a:p>
          <a:p>
            <a:pPr lvl="1"/>
            <a:r>
              <a:rPr lang="en-US" sz="2000" dirty="0"/>
              <a:t>As a result, they often sent their small children to find work instead.</a:t>
            </a:r>
          </a:p>
          <a:p>
            <a:endParaRPr lang="en-US" sz="2400" dirty="0"/>
          </a:p>
        </p:txBody>
      </p:sp>
      <p:pic>
        <p:nvPicPr>
          <p:cNvPr id="2050" name="Picture 2" descr="http://child-labor-industrial.weebly.com/uploads/1/6/8/0/16807484/3811836.jpg?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95" y="1011341"/>
            <a:ext cx="391477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6457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Wages were determined in a number of ways.</a:t>
            </a:r>
          </a:p>
          <a:p>
            <a:r>
              <a:rPr lang="en-US" sz="2400" dirty="0" smtClean="0"/>
              <a:t>Way 1: Set wages in relation to other costs of production.</a:t>
            </a:r>
          </a:p>
          <a:p>
            <a:pPr lvl="1"/>
            <a:r>
              <a:rPr lang="en-US" sz="2000" dirty="0" smtClean="0"/>
              <a:t>i.e. if the cost of land or capital	       wages	    .</a:t>
            </a:r>
          </a:p>
          <a:p>
            <a:r>
              <a:rPr lang="en-US" sz="2400" dirty="0" smtClean="0"/>
              <a:t>Way 2: The # of available workers.</a:t>
            </a:r>
          </a:p>
          <a:p>
            <a:pPr lvl="1"/>
            <a:r>
              <a:rPr lang="en-US" sz="2000" dirty="0" smtClean="0"/>
              <a:t>An oversupply of workers meant lower wages.</a:t>
            </a:r>
          </a:p>
          <a:p>
            <a:pPr lvl="1"/>
            <a:r>
              <a:rPr lang="en-US" sz="2000" dirty="0" smtClean="0"/>
              <a:t>An undersupply of workers meant higher wages.</a:t>
            </a:r>
          </a:p>
          <a:p>
            <a:r>
              <a:rPr lang="en-US" sz="2400" dirty="0" smtClean="0"/>
              <a:t>Way 3: Gender.</a:t>
            </a:r>
          </a:p>
          <a:p>
            <a:pPr lvl="1"/>
            <a:r>
              <a:rPr lang="en-US" sz="2000" dirty="0" smtClean="0"/>
              <a:t>Men were considered the breadwinners, and women were thought to work to bring home a little extra.</a:t>
            </a:r>
            <a:endParaRPr lang="en-US" sz="2000" dirty="0"/>
          </a:p>
        </p:txBody>
      </p:sp>
      <p:sp>
        <p:nvSpPr>
          <p:cNvPr id="4" name="Up Arrow 3"/>
          <p:cNvSpPr/>
          <p:nvPr/>
        </p:nvSpPr>
        <p:spPr>
          <a:xfrm>
            <a:off x="5857751" y="3058728"/>
            <a:ext cx="257577" cy="3090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122018" y="3039409"/>
            <a:ext cx="283335" cy="347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how goods are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900773" cy="4356121"/>
          </a:xfrm>
        </p:spPr>
        <p:txBody>
          <a:bodyPr>
            <a:normAutofit/>
          </a:bodyPr>
          <a:lstStyle/>
          <a:p>
            <a:r>
              <a:rPr lang="en-US" dirty="0"/>
              <a:t>Industrialization changed the way people worked. </a:t>
            </a:r>
            <a:endParaRPr lang="en-US" dirty="0" smtClean="0"/>
          </a:p>
          <a:p>
            <a:r>
              <a:rPr lang="en-US" dirty="0" smtClean="0"/>
              <a:t>Prior to industrialization, artisans would produce a specific good and be in control of every part of the process.  </a:t>
            </a:r>
          </a:p>
          <a:p>
            <a:pPr lvl="1"/>
            <a:r>
              <a:rPr lang="en-US" dirty="0" smtClean="0"/>
              <a:t>Time-consuming process and the goods would be expensive. </a:t>
            </a:r>
          </a:p>
          <a:p>
            <a:r>
              <a:rPr lang="en-US" dirty="0" smtClean="0"/>
              <a:t>Factory owners changed that by dividing </a:t>
            </a:r>
            <a:r>
              <a:rPr lang="en-US" dirty="0"/>
              <a:t>the manufacturing process into steps</a:t>
            </a:r>
            <a:r>
              <a:rPr lang="en-US" dirty="0" smtClean="0"/>
              <a:t>.  This is called the </a:t>
            </a:r>
            <a:r>
              <a:rPr lang="en-US" b="1" dirty="0" smtClean="0">
                <a:solidFill>
                  <a:schemeClr val="accent1"/>
                </a:solidFill>
              </a:rPr>
              <a:t>division of labor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hired unskilled labor and assigned a step to each </a:t>
            </a:r>
            <a:r>
              <a:rPr lang="en-US" dirty="0" smtClean="0"/>
              <a:t>worker, which increased </a:t>
            </a:r>
            <a:r>
              <a:rPr lang="en-US" dirty="0"/>
              <a:t>production.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lowered cost of production made more profit for the owners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eventually led to the assembly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6" y="1729825"/>
            <a:ext cx="7315201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Keep in mind this is before regulations and rules were created by the gov’t to protect workers and worker’s rights.</a:t>
            </a:r>
          </a:p>
          <a:p>
            <a:r>
              <a:rPr lang="en-US" sz="2800" dirty="0" smtClean="0"/>
              <a:t>As a result, working in the factories was difficult and dangerous.</a:t>
            </a:r>
          </a:p>
          <a:p>
            <a:pPr lvl="1"/>
            <a:r>
              <a:rPr lang="en-US" sz="2400" dirty="0" smtClean="0"/>
              <a:t>Large machinery and unskilled/young workers often meant accidents leaving workers maimed or dead.</a:t>
            </a:r>
          </a:p>
          <a:p>
            <a:pPr lvl="1"/>
            <a:r>
              <a:rPr lang="en-US" sz="2400" dirty="0" smtClean="0"/>
              <a:t>Because so many people needed jobs and workers were disposable, they were treated as such.</a:t>
            </a:r>
            <a:endParaRPr lang="en-US" sz="2400" dirty="0"/>
          </a:p>
        </p:txBody>
      </p:sp>
      <p:pic>
        <p:nvPicPr>
          <p:cNvPr id="1026" name="Picture 2" descr="http://i.dailymail.co.uk/i/pix/2010/09/16/article-1312764-0B389E7D000005DC-978_468x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38" y="1024859"/>
            <a:ext cx="3765242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 of Factory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CP: open “examination of workers” and “examination of workers chart” and begin working.</a:t>
            </a:r>
          </a:p>
          <a:p>
            <a:r>
              <a:rPr lang="en-US" sz="2400" dirty="0" smtClean="0"/>
              <a:t>Read </a:t>
            </a:r>
            <a:r>
              <a:rPr lang="en-US" sz="2400" dirty="0" smtClean="0"/>
              <a:t>the </a:t>
            </a:r>
            <a:r>
              <a:rPr lang="en-US" sz="2400" dirty="0" smtClean="0"/>
              <a:t>interviews with the </a:t>
            </a:r>
            <a:r>
              <a:rPr lang="en-US" sz="2400" dirty="0" smtClean="0"/>
              <a:t>factory workers and fill in the chart.  When complete, begin answering the short response paragraph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Note: you need to pull from the text to complete the paragraph.</a:t>
            </a:r>
            <a:r>
              <a:rPr lang="en-US" sz="2200" dirty="0" smtClean="0"/>
              <a:t>  </a:t>
            </a:r>
            <a:endParaRPr lang="en-US" sz="2200" dirty="0" smtClean="0"/>
          </a:p>
          <a:p>
            <a:r>
              <a:rPr lang="en-US" sz="2400" dirty="0" smtClean="0"/>
              <a:t>Whatever is left unfinished is for homework.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7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828</TotalTime>
  <Words>583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The Industrial Factory</vt:lpstr>
      <vt:lpstr>Movement to the cities</vt:lpstr>
      <vt:lpstr>Rise of Factories </vt:lpstr>
      <vt:lpstr>The Factory System affects who works</vt:lpstr>
      <vt:lpstr>More effects…</vt:lpstr>
      <vt:lpstr>The Wage System</vt:lpstr>
      <vt:lpstr>Changes to how goods are made</vt:lpstr>
      <vt:lpstr>In the Factories</vt:lpstr>
      <vt:lpstr>Lives of Factory Workers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Karlie Leonelli</dc:creator>
  <cp:lastModifiedBy>Leonelli, Karlie</cp:lastModifiedBy>
  <cp:revision>21</cp:revision>
  <dcterms:created xsi:type="dcterms:W3CDTF">2014-12-31T19:04:13Z</dcterms:created>
  <dcterms:modified xsi:type="dcterms:W3CDTF">2015-01-06T20:14:48Z</dcterms:modified>
</cp:coreProperties>
</file>