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74" r:id="rId5"/>
    <p:sldId id="265" r:id="rId6"/>
    <p:sldId id="262" r:id="rId7"/>
    <p:sldId id="275" r:id="rId8"/>
    <p:sldId id="273" r:id="rId9"/>
    <p:sldId id="267" r:id="rId10"/>
    <p:sldId id="269" r:id="rId11"/>
    <p:sldId id="271" r:id="rId12"/>
    <p:sldId id="276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2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5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0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5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A89A431-13EF-4E1E-B168-69805F4EBE2E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9B4CBBF-702B-40C0-8444-8E67FCC7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e/ea/Mongol_Empire_map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802" y="1855471"/>
            <a:ext cx="10766737" cy="1422876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Ming and </a:t>
            </a:r>
            <a:r>
              <a:rPr lang="en-US" dirty="0"/>
              <a:t>Q</a:t>
            </a:r>
            <a:r>
              <a:rPr lang="en-US" sz="6000" dirty="0" smtClean="0"/>
              <a:t>ing (</a:t>
            </a:r>
            <a:r>
              <a:rPr lang="en-US" dirty="0" err="1"/>
              <a:t>C</a:t>
            </a:r>
            <a:r>
              <a:rPr lang="en-US" sz="6000" dirty="0" err="1" smtClean="0"/>
              <a:t>hing</a:t>
            </a:r>
            <a:r>
              <a:rPr lang="en-US" sz="6000" dirty="0" smtClean="0"/>
              <a:t>) Dynasties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27" y="4365938"/>
            <a:ext cx="9002333" cy="24920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SWBAT</a:t>
            </a:r>
            <a:r>
              <a:rPr lang="en-US" sz="2000" b="1" dirty="0" smtClean="0"/>
              <a:t>: identify the reasons why the </a:t>
            </a:r>
            <a:r>
              <a:rPr lang="en-US" sz="2000" b="1" dirty="0"/>
              <a:t>M</a:t>
            </a:r>
            <a:r>
              <a:rPr lang="en-US" sz="2000" b="1" dirty="0" smtClean="0"/>
              <a:t>ing and Qing dynasties failed to expand.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Homework: </a:t>
            </a:r>
            <a:r>
              <a:rPr lang="en-US" sz="2000" b="1" dirty="0" smtClean="0"/>
              <a:t>None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 smtClean="0"/>
              <a:t>Do Now: </a:t>
            </a:r>
            <a:r>
              <a:rPr lang="en-US" sz="2000" b="1" dirty="0" smtClean="0"/>
              <a:t>Start the Great Wall reading and answer the questions.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996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03" y="417979"/>
            <a:ext cx="10131425" cy="1456267"/>
          </a:xfrm>
        </p:spPr>
        <p:txBody>
          <a:bodyPr/>
          <a:lstStyle/>
          <a:p>
            <a:r>
              <a:rPr lang="en-US" dirty="0" smtClean="0"/>
              <a:t>Economy in Qing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70" y="1953881"/>
            <a:ext cx="6114432" cy="3649133"/>
          </a:xfrm>
        </p:spPr>
        <p:txBody>
          <a:bodyPr/>
          <a:lstStyle/>
          <a:p>
            <a:r>
              <a:rPr lang="en-US" sz="2400" dirty="0" smtClean="0"/>
              <a:t>Despite not being able to trade overseas, the economy did well.</a:t>
            </a:r>
          </a:p>
          <a:p>
            <a:r>
              <a:rPr lang="en-US" sz="2400" dirty="0" smtClean="0"/>
              <a:t>Used rivers to trade throughout the country.</a:t>
            </a:r>
          </a:p>
          <a:p>
            <a:r>
              <a:rPr lang="en-US" sz="2400" dirty="0" smtClean="0"/>
              <a:t>Farming was a huge industry planting crops such as: rice, wheat, and tea.</a:t>
            </a:r>
          </a:p>
          <a:p>
            <a:endParaRPr lang="en-US" dirty="0"/>
          </a:p>
        </p:txBody>
      </p:sp>
      <p:pic>
        <p:nvPicPr>
          <p:cNvPr id="1026" name="Picture 2" descr="https://encrypted-tbn0.gstatic.com/images?q=tbn:ANd9GcTjrCdDabsY53Lem8Ek0ov0ZpqNEXeIAi-BKt0ljVjivW0XYWWq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51" y="1953881"/>
            <a:ext cx="5235290" cy="348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86" y="159224"/>
            <a:ext cx="11784408" cy="1456267"/>
          </a:xfrm>
        </p:spPr>
        <p:txBody>
          <a:bodyPr>
            <a:normAutofit/>
          </a:bodyPr>
          <a:lstStyle/>
          <a:p>
            <a:r>
              <a:rPr lang="en-US" dirty="0" smtClean="0"/>
              <a:t>Problems of the 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86" y="1876567"/>
            <a:ext cx="11797048" cy="49814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Population grew rapidly under the Qing rulers: swelled to over 400 million people by the mid-1800s.</a:t>
            </a:r>
          </a:p>
          <a:p>
            <a:r>
              <a:rPr lang="en-US" sz="2800" dirty="0" smtClean="0"/>
              <a:t>Put a lot of pressure on the government:</a:t>
            </a:r>
          </a:p>
          <a:p>
            <a:pPr lvl="1"/>
            <a:r>
              <a:rPr lang="en-US" sz="2400" dirty="0" smtClean="0"/>
              <a:t>Corruption in courts made them inefficient.</a:t>
            </a:r>
          </a:p>
          <a:p>
            <a:pPr lvl="1"/>
            <a:r>
              <a:rPr lang="en-US" sz="2400" dirty="0" smtClean="0"/>
              <a:t>Bureaucrats demanded bribes in return for gov’t service.</a:t>
            </a:r>
          </a:p>
          <a:p>
            <a:pPr lvl="1"/>
            <a:r>
              <a:rPr lang="en-US" sz="2400" dirty="0" smtClean="0"/>
              <a:t>Peasant farmers found it difficult to sustain their farms and in turn, their families.</a:t>
            </a:r>
          </a:p>
          <a:p>
            <a:pPr lvl="1"/>
            <a:r>
              <a:rPr lang="en-US" sz="2400" dirty="0" smtClean="0"/>
              <a:t>Floods and famine in various parts of China made it worse.</a:t>
            </a:r>
          </a:p>
          <a:p>
            <a:pPr lvl="1"/>
            <a:r>
              <a:rPr lang="en-US" sz="2400" dirty="0" smtClean="0"/>
              <a:t>Western pressure to gain economic control intensified.</a:t>
            </a:r>
          </a:p>
        </p:txBody>
      </p:sp>
    </p:spTree>
    <p:extLst>
      <p:ext uri="{BB962C8B-B14F-4D97-AF65-F5344CB8AC3E}">
        <p14:creationId xmlns:p14="http://schemas.microsoft.com/office/powerpoint/2010/main" val="40909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Lotus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2121408"/>
            <a:ext cx="6529588" cy="4050792"/>
          </a:xfrm>
        </p:spPr>
        <p:txBody>
          <a:bodyPr>
            <a:normAutofit/>
          </a:bodyPr>
          <a:lstStyle/>
          <a:p>
            <a:r>
              <a:rPr lang="en-US" sz="2400" dirty="0"/>
              <a:t>In 1796 discontent over increased taxes and growing government inefficiency led to a peasant rebellion. </a:t>
            </a:r>
            <a:endParaRPr lang="en-US" sz="2400" dirty="0" smtClean="0"/>
          </a:p>
          <a:p>
            <a:r>
              <a:rPr lang="en-US" sz="2400" dirty="0" smtClean="0"/>
              <a:t>Members </a:t>
            </a:r>
            <a:r>
              <a:rPr lang="en-US" sz="2400" dirty="0"/>
              <a:t>of a Buddhist cult called the White Lotus Society led the revolt, which was called the </a:t>
            </a:r>
            <a:r>
              <a:rPr lang="en-US" sz="2400" b="1" dirty="0"/>
              <a:t>White Lotus Rebellion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Despite restoring order, </a:t>
            </a:r>
            <a:r>
              <a:rPr lang="en-US" sz="2400" dirty="0"/>
              <a:t>the </a:t>
            </a:r>
            <a:r>
              <a:rPr lang="en-US" sz="2400" dirty="0" smtClean="0"/>
              <a:t>Qing government was seriously </a:t>
            </a:r>
            <a:r>
              <a:rPr lang="en-US" sz="2400" dirty="0"/>
              <a:t>weakened. </a:t>
            </a:r>
            <a:endParaRPr lang="en-US" sz="2400" dirty="0" smtClean="0"/>
          </a:p>
          <a:p>
            <a:r>
              <a:rPr lang="en-US" sz="2400" dirty="0" smtClean="0"/>
              <a:t>It appeared that the Qing may have lost the mandate from heaven as well.</a:t>
            </a:r>
            <a:endParaRPr lang="en-US" sz="2400" dirty="0"/>
          </a:p>
        </p:txBody>
      </p:sp>
      <p:pic>
        <p:nvPicPr>
          <p:cNvPr id="4" name="Picture 2" descr="http://blog.caranddriver.com/wp-content/uploads/2012/04/Lotus-Evora-GTE-China-Edi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3" y="2449270"/>
            <a:ext cx="4963943" cy="341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Chinese had “discovered” and settled in the United States rather than Europeans how would your life be different? (Consider: religiously, culturally, economically,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Dynasty?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series of rulers who passed the kingship to their heirs until a contender (usually forcibly) removed the last king in the dynasty from power. </a:t>
            </a:r>
            <a:endParaRPr lang="en-US" sz="2800" dirty="0" smtClean="0"/>
          </a:p>
          <a:p>
            <a:r>
              <a:rPr lang="en-US" sz="2800" dirty="0" smtClean="0"/>
              <a:t>There are roughly 26 dynasties beginning in 2070 BC and ending in 1911 with the Chinese Revolution and the establishment of the Republic of China.</a:t>
            </a:r>
          </a:p>
          <a:p>
            <a:r>
              <a:rPr lang="en-US" sz="2800" dirty="0" smtClean="0"/>
              <a:t>The Ming and Qing dynasties will be the last 2 of these respectively.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44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00167"/>
            <a:ext cx="10131425" cy="1456267"/>
          </a:xfrm>
        </p:spPr>
        <p:txBody>
          <a:bodyPr/>
          <a:lstStyle/>
          <a:p>
            <a:r>
              <a:rPr lang="en-US" dirty="0" smtClean="0"/>
              <a:t>The Two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9168" y="6159470"/>
            <a:ext cx="1898413" cy="5231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Qing Empire</a:t>
            </a:r>
            <a:endParaRPr lang="en-US" sz="2400" dirty="0"/>
          </a:p>
        </p:txBody>
      </p:sp>
      <p:pic>
        <p:nvPicPr>
          <p:cNvPr id="2050" name="Picture 2" descr="http://www.artsmia.org/art-of-asia/history/images/maps/china-ming-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1" y="1665027"/>
            <a:ext cx="4655261" cy="449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hinatownconnection.com/images/qingdynasty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000" y="1934469"/>
            <a:ext cx="5958010" cy="42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61461" y="6189040"/>
            <a:ext cx="1898413" cy="523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Ming Empire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91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07" y="336645"/>
            <a:ext cx="10131425" cy="1456267"/>
          </a:xfrm>
        </p:spPr>
        <p:txBody>
          <a:bodyPr/>
          <a:lstStyle/>
          <a:p>
            <a:r>
              <a:rPr lang="en-US" dirty="0" smtClean="0"/>
              <a:t>Early Ming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7" y="1792912"/>
            <a:ext cx="6324600" cy="465388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Between 1300-1400, the Ming were probably the best skilled sailors in the world. </a:t>
            </a:r>
          </a:p>
          <a:p>
            <a:pPr lvl="1"/>
            <a:r>
              <a:rPr lang="en-US" sz="2200" dirty="0" smtClean="0"/>
              <a:t>Used ships called junks: 400 feet long.</a:t>
            </a:r>
          </a:p>
          <a:p>
            <a:pPr lvl="1"/>
            <a:r>
              <a:rPr lang="en-US" sz="2200" dirty="0"/>
              <a:t>~</a:t>
            </a:r>
            <a:r>
              <a:rPr lang="en-US" sz="2200" dirty="0" smtClean="0"/>
              <a:t>1100, China had invented and used the compass. </a:t>
            </a:r>
          </a:p>
          <a:p>
            <a:pPr lvl="1"/>
            <a:r>
              <a:rPr lang="en-US" sz="2200" dirty="0" smtClean="0"/>
              <a:t>By 1405, a Chinese fleet sailed across the Indian Ocean and reached the Arabian Peninsula.</a:t>
            </a:r>
          </a:p>
          <a:p>
            <a:r>
              <a:rPr lang="en-US" sz="2400" dirty="0" smtClean="0"/>
              <a:t>How did this compare to Europeans?</a:t>
            </a:r>
          </a:p>
          <a:p>
            <a:r>
              <a:rPr lang="en-US" sz="2400" dirty="0" smtClean="0"/>
              <a:t>The Chinese had the potential to be the leading sea power in the world.</a:t>
            </a:r>
          </a:p>
          <a:p>
            <a:endParaRPr lang="en-US" sz="2400" dirty="0"/>
          </a:p>
          <a:p>
            <a:r>
              <a:rPr lang="en-US" sz="2400" dirty="0" smtClean="0"/>
              <a:t>And then suddenly, it all stopped.  But, why?</a:t>
            </a:r>
            <a:endParaRPr lang="en-US" sz="2400" dirty="0"/>
          </a:p>
        </p:txBody>
      </p:sp>
      <p:pic>
        <p:nvPicPr>
          <p:cNvPr id="1026" name="Picture 2" descr="http://www.iro.umontreal.ca/~vaucher/Genealogy/Documents/Asia/Ships/ZhengHe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67" y="1719618"/>
            <a:ext cx="5580807" cy="35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1675" y="5429250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Chinese junks compared to European sailing vessels.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04" y="282263"/>
            <a:ext cx="10131425" cy="1456267"/>
          </a:xfrm>
        </p:spPr>
        <p:txBody>
          <a:bodyPr/>
          <a:lstStyle/>
          <a:p>
            <a:r>
              <a:rPr lang="en-US" dirty="0" smtClean="0"/>
              <a:t>The Northern 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04" y="1819081"/>
            <a:ext cx="5633701" cy="4360691"/>
          </a:xfrm>
        </p:spPr>
        <p:txBody>
          <a:bodyPr>
            <a:noAutofit/>
          </a:bodyPr>
          <a:lstStyle/>
          <a:p>
            <a:r>
              <a:rPr lang="en-US" dirty="0"/>
              <a:t>Why was the wall reinforced during the Ming Dynasty?</a:t>
            </a:r>
            <a:endParaRPr lang="en-US" sz="2000" dirty="0" smtClean="0"/>
          </a:p>
          <a:p>
            <a:r>
              <a:rPr lang="en-US" sz="2000" dirty="0" smtClean="0"/>
              <a:t>Ming emperors wanted to make sure that no central Asian people ever conquered China again.</a:t>
            </a:r>
          </a:p>
          <a:p>
            <a:r>
              <a:rPr lang="en-US" sz="2000" dirty="0" smtClean="0"/>
              <a:t>What to do to ensure that?</a:t>
            </a:r>
          </a:p>
          <a:p>
            <a:pPr lvl="1"/>
            <a:r>
              <a:rPr lang="en-US" sz="1800" dirty="0" smtClean="0"/>
              <a:t>Fortify the Great Wall of China.</a:t>
            </a:r>
          </a:p>
          <a:p>
            <a:pPr lvl="1"/>
            <a:r>
              <a:rPr lang="en-US" sz="1800" dirty="0" smtClean="0"/>
              <a:t>Send soldiers to live on the frontier.</a:t>
            </a:r>
          </a:p>
          <a:p>
            <a:pPr lvl="1"/>
            <a:r>
              <a:rPr lang="en-US" sz="1800" dirty="0" smtClean="0"/>
              <a:t>Give gifts to nomadic people living on the frontier so they don’t unite and fight the Ming Dynasty </a:t>
            </a:r>
          </a:p>
          <a:p>
            <a:r>
              <a:rPr lang="en-US" sz="2000" dirty="0" smtClean="0"/>
              <a:t>This all costs money.</a:t>
            </a:r>
          </a:p>
          <a:p>
            <a:r>
              <a:rPr lang="en-US" sz="2000" dirty="0" smtClean="0"/>
              <a:t>Chinese can’t afford to explore overseas and protect the interior.  They choose to protect the interior.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505" y="60741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http://upload.wikimedia.org/wikipedia/commons/e/ea/Mongol_Empire_map.gif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493" b="9389"/>
          <a:stretch/>
        </p:blipFill>
        <p:spPr>
          <a:xfrm>
            <a:off x="6138930" y="1819081"/>
            <a:ext cx="5761149" cy="414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upload.wikimedia.org/wikipedia/commons/9/9d/Map_of_the_Great_Wall_of_Chi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upload.wikimedia.org/wikipedia/commons/9/9d/Map_of_the_Great_Wall_of_Chi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3"/>
          <a:stretch/>
        </p:blipFill>
        <p:spPr bwMode="auto">
          <a:xfrm>
            <a:off x="1236749" y="168275"/>
            <a:ext cx="9724598" cy="65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93" y="278570"/>
            <a:ext cx="10058400" cy="1609344"/>
          </a:xfrm>
        </p:spPr>
        <p:txBody>
          <a:bodyPr/>
          <a:lstStyle/>
          <a:p>
            <a:r>
              <a:rPr lang="en-US" dirty="0" smtClean="0"/>
              <a:t>Negative Attitudes towards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2" y="2346254"/>
            <a:ext cx="7096258" cy="3693938"/>
          </a:xfrm>
        </p:spPr>
        <p:txBody>
          <a:bodyPr>
            <a:noAutofit/>
          </a:bodyPr>
          <a:lstStyle/>
          <a:p>
            <a:r>
              <a:rPr lang="en-US" sz="2800" dirty="0" smtClean="0"/>
              <a:t>Ming emperors wanted to be self-sufficient.</a:t>
            </a:r>
          </a:p>
          <a:p>
            <a:r>
              <a:rPr lang="en-US" sz="2800" dirty="0" smtClean="0"/>
              <a:t>Didn’t want to have to rely on foreign trade as a source of government revenue.</a:t>
            </a:r>
          </a:p>
          <a:p>
            <a:r>
              <a:rPr lang="en-US" sz="2800" dirty="0" smtClean="0"/>
              <a:t>Didn’t think there were enough benefits.</a:t>
            </a:r>
          </a:p>
          <a:p>
            <a:endParaRPr lang="en-US" sz="2800" dirty="0"/>
          </a:p>
          <a:p>
            <a:r>
              <a:rPr lang="en-US" sz="2800" dirty="0" smtClean="0"/>
              <a:t>How does this differ than European systems?</a:t>
            </a:r>
            <a:endParaRPr lang="en-US" sz="2800" dirty="0"/>
          </a:p>
        </p:txBody>
      </p:sp>
      <p:pic>
        <p:nvPicPr>
          <p:cNvPr id="2050" name="Picture 2" descr="http://globaltrademag.com/wp-content/uploads/2012/12/barcode1-tutor2u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07310"/>
            <a:ext cx="47529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a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Ming Empire lasted about 270 years and then collapsed mainly from within as rival groups carved up sections of the empire for themselves and fought for supremacy. </a:t>
            </a:r>
            <a:endParaRPr lang="en-US" sz="2400" dirty="0" smtClean="0"/>
          </a:p>
          <a:p>
            <a:r>
              <a:rPr lang="en-US" sz="2400" dirty="0" smtClean="0"/>
              <a:t>Natural </a:t>
            </a:r>
            <a:r>
              <a:rPr lang="en-US" sz="2400" dirty="0"/>
              <a:t>disasters, famine and economic chaos convinced many people that the Ming had lost the </a:t>
            </a:r>
            <a:r>
              <a:rPr lang="en-US" sz="2400" b="1" dirty="0">
                <a:solidFill>
                  <a:schemeClr val="accent1"/>
                </a:solidFill>
              </a:rPr>
              <a:t>Mandate of Heaven</a:t>
            </a:r>
            <a:r>
              <a:rPr lang="en-US" sz="2400" dirty="0"/>
              <a:t>. 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/>
              <a:t>ancient political idea that Heaven selects an emperor and that an emperor's failure as a god spells disaster for his empire. </a:t>
            </a:r>
            <a:endParaRPr lang="en-US" sz="2000" dirty="0" smtClean="0"/>
          </a:p>
          <a:p>
            <a:r>
              <a:rPr lang="en-US" sz="2400" dirty="0" smtClean="0"/>
              <a:t>Question #2: was the expansion of the wall effective at keeping invaders out?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2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278570"/>
            <a:ext cx="10058400" cy="1609344"/>
          </a:xfrm>
        </p:spPr>
        <p:txBody>
          <a:bodyPr/>
          <a:lstStyle/>
          <a:p>
            <a:r>
              <a:rPr lang="en-US" dirty="0" smtClean="0"/>
              <a:t>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2121408"/>
            <a:ext cx="5756857" cy="43437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Despite Ming attempts at blocking outside invasions, they failed.</a:t>
            </a:r>
          </a:p>
          <a:p>
            <a:r>
              <a:rPr lang="en-US" sz="2400" dirty="0" smtClean="0"/>
              <a:t>Tribes united in Manchuria and managed to retake Beijing; called themselves the Manchu.  </a:t>
            </a:r>
          </a:p>
          <a:p>
            <a:r>
              <a:rPr lang="en-US" sz="2400" dirty="0" smtClean="0"/>
              <a:t>The Qing emperors were not Chinese, but they adopted Chinese ways.</a:t>
            </a:r>
          </a:p>
        </p:txBody>
      </p:sp>
      <p:pic>
        <p:nvPicPr>
          <p:cNvPr id="1026" name="Picture 2" descr="http://upload.wikimedia.org/wikipedia/commons/1/16/Nurha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25" y="1289304"/>
            <a:ext cx="3794116" cy="474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724</TotalTime>
  <Words>646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Rockwell</vt:lpstr>
      <vt:lpstr>Rockwell Condensed</vt:lpstr>
      <vt:lpstr>Wingdings</vt:lpstr>
      <vt:lpstr>Wood Type</vt:lpstr>
      <vt:lpstr>The Ming and Qing (Ching) Dynasties</vt:lpstr>
      <vt:lpstr>What is a Dynasty?</vt:lpstr>
      <vt:lpstr>The Two Empires</vt:lpstr>
      <vt:lpstr>Early Ming Dynasty</vt:lpstr>
      <vt:lpstr>The Northern Frontier</vt:lpstr>
      <vt:lpstr>PowerPoint Presentation</vt:lpstr>
      <vt:lpstr>Negative Attitudes towards Trade</vt:lpstr>
      <vt:lpstr>The end of a Dynasty</vt:lpstr>
      <vt:lpstr>Qing Dynasty</vt:lpstr>
      <vt:lpstr>Economy in Qing China</vt:lpstr>
      <vt:lpstr>Problems of the Qing Dynasty</vt:lpstr>
      <vt:lpstr>White Lotus Rebellion</vt:lpstr>
      <vt:lpstr>Exit Discussion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Ming and Qing (Ching) Dynasties</dc:title>
  <dc:creator>Leonelli, Karlie</dc:creator>
  <cp:lastModifiedBy>Leonelli, Karlie</cp:lastModifiedBy>
  <cp:revision>13</cp:revision>
  <dcterms:created xsi:type="dcterms:W3CDTF">2014-09-29T16:11:37Z</dcterms:created>
  <dcterms:modified xsi:type="dcterms:W3CDTF">2014-10-08T19:19:12Z</dcterms:modified>
</cp:coreProperties>
</file>