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1" r:id="rId3"/>
    <p:sldId id="264" r:id="rId4"/>
    <p:sldId id="262" r:id="rId5"/>
    <p:sldId id="266" r:id="rId6"/>
    <p:sldId id="267" r:id="rId7"/>
    <p:sldId id="278" r:id="rId8"/>
    <p:sldId id="279" r:id="rId9"/>
    <p:sldId id="271" r:id="rId10"/>
    <p:sldId id="274" r:id="rId11"/>
    <p:sldId id="280" r:id="rId12"/>
    <p:sldId id="275"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8A87A34-81AB-432B-8DAE-1953F412C126}" type="datetimeFigureOut">
              <a:rPr lang="en-US" smtClean="0"/>
              <a:t>10/10/2014</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13007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999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031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184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912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234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163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913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360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791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383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8A87A34-81AB-432B-8DAE-1953F412C126}" type="datetimeFigureOut">
              <a:rPr lang="en-US" smtClean="0"/>
              <a:pPr/>
              <a:t>10/10/2014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75713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823" y="929180"/>
            <a:ext cx="10010776" cy="1376138"/>
          </a:xfrm>
        </p:spPr>
        <p:txBody>
          <a:bodyPr>
            <a:normAutofit fontScale="90000"/>
          </a:bodyPr>
          <a:lstStyle/>
          <a:p>
            <a:r>
              <a:rPr lang="en-US" dirty="0" smtClean="0"/>
              <a:t>Tokugawa Shoguns in Japan</a:t>
            </a:r>
            <a:endParaRPr lang="en-US" dirty="0"/>
          </a:p>
        </p:txBody>
      </p:sp>
      <p:sp>
        <p:nvSpPr>
          <p:cNvPr id="3" name="Subtitle 2"/>
          <p:cNvSpPr>
            <a:spLocks noGrp="1"/>
          </p:cNvSpPr>
          <p:nvPr>
            <p:ph type="subTitle" idx="1"/>
          </p:nvPr>
        </p:nvSpPr>
        <p:spPr>
          <a:xfrm>
            <a:off x="1266823" y="3142445"/>
            <a:ext cx="10010776" cy="2759299"/>
          </a:xfrm>
        </p:spPr>
        <p:txBody>
          <a:bodyPr>
            <a:noAutofit/>
          </a:bodyPr>
          <a:lstStyle/>
          <a:p>
            <a:r>
              <a:rPr lang="en-US" sz="1800" b="1" dirty="0" smtClean="0"/>
              <a:t>SWBAT: identify the reasons for the rise and fall of the Tokugawa </a:t>
            </a:r>
            <a:r>
              <a:rPr lang="en-US" sz="1800" b="1" dirty="0" err="1" smtClean="0"/>
              <a:t>Shogunate</a:t>
            </a:r>
            <a:r>
              <a:rPr lang="en-US" sz="1800" b="1" dirty="0" smtClean="0"/>
              <a:t>.</a:t>
            </a:r>
          </a:p>
          <a:p>
            <a:endParaRPr lang="en-US" sz="1800" b="1" dirty="0"/>
          </a:p>
          <a:p>
            <a:r>
              <a:rPr lang="en-US" sz="1800" b="1" dirty="0" smtClean="0"/>
              <a:t>Homework: </a:t>
            </a:r>
            <a:endParaRPr lang="en-US" sz="1800" b="1" dirty="0" smtClean="0"/>
          </a:p>
          <a:p>
            <a:r>
              <a:rPr lang="en-US" sz="1800" b="1" dirty="0" smtClean="0"/>
              <a:t>CP: Study guide (shared on your drive).</a:t>
            </a:r>
            <a:endParaRPr lang="en-US" sz="1800" b="1" dirty="0" smtClean="0"/>
          </a:p>
          <a:p>
            <a:r>
              <a:rPr lang="en-US" sz="1800" b="1" dirty="0" smtClean="0"/>
              <a:t>Core: None</a:t>
            </a:r>
          </a:p>
          <a:p>
            <a:endParaRPr lang="en-US" sz="1800" b="1" dirty="0"/>
          </a:p>
          <a:p>
            <a:pPr marL="285750" indent="-285750"/>
            <a:r>
              <a:rPr lang="en-US" sz="1800" b="1" dirty="0" smtClean="0"/>
              <a:t>Do </a:t>
            </a:r>
            <a:r>
              <a:rPr lang="en-US" sz="1800" b="1" dirty="0"/>
              <a:t>Now: How </a:t>
            </a:r>
            <a:r>
              <a:rPr lang="en-US" sz="1800" b="1" dirty="0" smtClean="0"/>
              <a:t>is </a:t>
            </a:r>
            <a:r>
              <a:rPr lang="en-US" sz="1800" b="1" dirty="0"/>
              <a:t>being an island nation </a:t>
            </a:r>
            <a:r>
              <a:rPr lang="en-US" sz="1800" b="1" dirty="0" smtClean="0"/>
              <a:t>beneficial? How is it disadvantageous</a:t>
            </a:r>
            <a:r>
              <a:rPr lang="en-US" sz="1800" b="1" dirty="0"/>
              <a:t>? </a:t>
            </a:r>
          </a:p>
          <a:p>
            <a:endParaRPr lang="en-US" sz="1800" b="1" dirty="0"/>
          </a:p>
        </p:txBody>
      </p:sp>
    </p:spTree>
    <p:extLst>
      <p:ext uri="{BB962C8B-B14F-4D97-AF65-F5344CB8AC3E}">
        <p14:creationId xmlns:p14="http://schemas.microsoft.com/office/powerpoint/2010/main" val="3449642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End of Isolationism </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41089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Americans want in…</a:t>
            </a:r>
            <a:endParaRPr lang="en-US" dirty="0"/>
          </a:p>
        </p:txBody>
      </p:sp>
      <p:sp>
        <p:nvSpPr>
          <p:cNvPr id="5" name="Content Placeholder 4"/>
          <p:cNvSpPr>
            <a:spLocks noGrp="1"/>
          </p:cNvSpPr>
          <p:nvPr>
            <p:ph idx="1"/>
          </p:nvPr>
        </p:nvSpPr>
        <p:spPr/>
        <p:txBody>
          <a:bodyPr>
            <a:normAutofit/>
          </a:bodyPr>
          <a:lstStyle/>
          <a:p>
            <a:r>
              <a:rPr lang="en-US" sz="2800" dirty="0" smtClean="0"/>
              <a:t>Read the letter from President Fillmore to the emperor of Japan and answer the questions that follow.</a:t>
            </a:r>
            <a:endParaRPr lang="en-US" sz="2800" dirty="0"/>
          </a:p>
        </p:txBody>
      </p:sp>
    </p:spTree>
    <p:extLst>
      <p:ext uri="{BB962C8B-B14F-4D97-AF65-F5344CB8AC3E}">
        <p14:creationId xmlns:p14="http://schemas.microsoft.com/office/powerpoint/2010/main" val="3380371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Treaty is Signed</a:t>
            </a:r>
            <a:endParaRPr lang="en-US" dirty="0"/>
          </a:p>
        </p:txBody>
      </p:sp>
      <p:sp>
        <p:nvSpPr>
          <p:cNvPr id="3" name="Content Placeholder 2"/>
          <p:cNvSpPr>
            <a:spLocks noGrp="1"/>
          </p:cNvSpPr>
          <p:nvPr>
            <p:ph idx="1"/>
          </p:nvPr>
        </p:nvSpPr>
        <p:spPr/>
        <p:txBody>
          <a:bodyPr>
            <a:noAutofit/>
          </a:bodyPr>
          <a:lstStyle/>
          <a:p>
            <a:r>
              <a:rPr lang="en-US" sz="2400" dirty="0" smtClean="0"/>
              <a:t>Led to the Treaty of Kanagawa.</a:t>
            </a:r>
          </a:p>
          <a:p>
            <a:pPr lvl="1"/>
            <a:r>
              <a:rPr lang="en-US" sz="2000" dirty="0" smtClean="0"/>
              <a:t>Opened 2 </a:t>
            </a:r>
            <a:r>
              <a:rPr lang="en-US" sz="2000" dirty="0"/>
              <a:t>Japanese ports </a:t>
            </a:r>
            <a:r>
              <a:rPr lang="en-US" sz="2000" dirty="0" smtClean="0"/>
              <a:t>to </a:t>
            </a:r>
            <a:r>
              <a:rPr lang="en-US" sz="2000" dirty="0"/>
              <a:t>United States </a:t>
            </a:r>
            <a:r>
              <a:rPr lang="en-US" sz="2000" dirty="0" smtClean="0"/>
              <a:t>trade. </a:t>
            </a:r>
          </a:p>
          <a:p>
            <a:pPr lvl="1"/>
            <a:r>
              <a:rPr lang="en-US" sz="2000" dirty="0" smtClean="0"/>
              <a:t>Guaranteed </a:t>
            </a:r>
            <a:r>
              <a:rPr lang="en-US" sz="2000" dirty="0"/>
              <a:t>the safety of shipwrecked US </a:t>
            </a:r>
            <a:r>
              <a:rPr lang="en-US" sz="2000" dirty="0" smtClean="0"/>
              <a:t>sailors</a:t>
            </a:r>
            <a:r>
              <a:rPr lang="en-US" sz="2000" dirty="0"/>
              <a:t>.</a:t>
            </a:r>
            <a:endParaRPr lang="en-US" sz="2000" dirty="0" smtClean="0"/>
          </a:p>
          <a:p>
            <a:pPr lvl="1"/>
            <a:r>
              <a:rPr lang="en-US" sz="2000" dirty="0" smtClean="0"/>
              <a:t>Created a permanent </a:t>
            </a:r>
            <a:r>
              <a:rPr lang="en-US" sz="2000" dirty="0"/>
              <a:t>consul in </a:t>
            </a:r>
            <a:r>
              <a:rPr lang="en-US" sz="2000" dirty="0" err="1"/>
              <a:t>Shimoda</a:t>
            </a:r>
            <a:r>
              <a:rPr lang="en-US" sz="2000" dirty="0"/>
              <a:t>. </a:t>
            </a:r>
            <a:endParaRPr lang="en-US" sz="2000" dirty="0" smtClean="0"/>
          </a:p>
          <a:p>
            <a:r>
              <a:rPr lang="en-US" sz="2400" dirty="0" smtClean="0"/>
              <a:t>The </a:t>
            </a:r>
            <a:r>
              <a:rPr lang="en-US" sz="2400" dirty="0"/>
              <a:t>arrival of the fleet would trigger the end of Japan's 200 year policy of </a:t>
            </a:r>
            <a:r>
              <a:rPr lang="en-US" sz="2400" dirty="0" smtClean="0"/>
              <a:t>seclusion.</a:t>
            </a:r>
            <a:endParaRPr lang="en-US" sz="2400" dirty="0"/>
          </a:p>
          <a:p>
            <a:r>
              <a:rPr lang="en-US" sz="2400" dirty="0" smtClean="0"/>
              <a:t>Soon after, other Europeans countries signed similar treaties.</a:t>
            </a:r>
          </a:p>
          <a:p>
            <a:r>
              <a:rPr lang="en-US" sz="2400" dirty="0" smtClean="0"/>
              <a:t>Future treaties continued the tradition of unequal treaties:</a:t>
            </a:r>
          </a:p>
          <a:p>
            <a:pPr lvl="1"/>
            <a:r>
              <a:rPr lang="en-US" sz="2000" dirty="0" smtClean="0"/>
              <a:t>Extraterritoriality </a:t>
            </a:r>
            <a:r>
              <a:rPr lang="en-US" sz="2000" dirty="0"/>
              <a:t>for </a:t>
            </a:r>
            <a:r>
              <a:rPr lang="en-US" sz="2000" dirty="0" smtClean="0"/>
              <a:t>foreigners </a:t>
            </a:r>
            <a:r>
              <a:rPr lang="en-US" sz="2000" dirty="0"/>
              <a:t>and minimal import taxes for foreign </a:t>
            </a:r>
            <a:r>
              <a:rPr lang="en-US" sz="2000" dirty="0" smtClean="0"/>
              <a:t>goods.</a:t>
            </a:r>
            <a:endParaRPr lang="en-US" sz="2000" dirty="0"/>
          </a:p>
        </p:txBody>
      </p:sp>
    </p:spTree>
    <p:extLst>
      <p:ext uri="{BB962C8B-B14F-4D97-AF65-F5344CB8AC3E}">
        <p14:creationId xmlns:p14="http://schemas.microsoft.com/office/powerpoint/2010/main" val="1299580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the shoguns</a:t>
            </a:r>
            <a:endParaRPr lang="en-US" dirty="0"/>
          </a:p>
        </p:txBody>
      </p:sp>
      <p:sp>
        <p:nvSpPr>
          <p:cNvPr id="3" name="Content Placeholder 2"/>
          <p:cNvSpPr>
            <a:spLocks noGrp="1"/>
          </p:cNvSpPr>
          <p:nvPr>
            <p:ph idx="1"/>
          </p:nvPr>
        </p:nvSpPr>
        <p:spPr>
          <a:xfrm>
            <a:off x="154546" y="2279560"/>
            <a:ext cx="6182888" cy="4351337"/>
          </a:xfrm>
        </p:spPr>
        <p:txBody>
          <a:bodyPr>
            <a:noAutofit/>
          </a:bodyPr>
          <a:lstStyle/>
          <a:p>
            <a:r>
              <a:rPr lang="en-US" sz="2400" dirty="0" smtClean="0"/>
              <a:t>Opening up to the West led to major disagreements and eventually Civil War.</a:t>
            </a:r>
          </a:p>
          <a:p>
            <a:r>
              <a:rPr lang="en-US" sz="2400" dirty="0" smtClean="0"/>
              <a:t>The </a:t>
            </a:r>
            <a:r>
              <a:rPr lang="en-US" sz="2400" dirty="0"/>
              <a:t>Tokugawa </a:t>
            </a:r>
            <a:r>
              <a:rPr lang="en-US" sz="2400" dirty="0" err="1"/>
              <a:t>Shogunate</a:t>
            </a:r>
            <a:r>
              <a:rPr lang="en-US" sz="2400" dirty="0"/>
              <a:t> came to an official end in 1868, with the resignation of the 15th Tokugawa </a:t>
            </a:r>
            <a:r>
              <a:rPr lang="en-US" sz="2400" dirty="0" smtClean="0"/>
              <a:t>Shogun. </a:t>
            </a:r>
          </a:p>
          <a:p>
            <a:r>
              <a:rPr lang="en-US" sz="2400" dirty="0" smtClean="0"/>
              <a:t>Began the </a:t>
            </a:r>
            <a:r>
              <a:rPr lang="en-US" sz="2400" dirty="0"/>
              <a:t>"restoration</a:t>
            </a:r>
            <a:r>
              <a:rPr lang="en-US" sz="2400" dirty="0" smtClean="0"/>
              <a:t>" </a:t>
            </a:r>
            <a:r>
              <a:rPr lang="en-US" sz="2400" dirty="0"/>
              <a:t>of imperial rule. </a:t>
            </a:r>
            <a:endParaRPr lang="en-US" sz="2400" dirty="0" smtClean="0"/>
          </a:p>
          <a:p>
            <a:r>
              <a:rPr lang="en-US" sz="2400" dirty="0" smtClean="0"/>
              <a:t>Despite </a:t>
            </a:r>
            <a:r>
              <a:rPr lang="en-US" sz="2400" dirty="0"/>
              <a:t>this, the establishment of the Tokugawa </a:t>
            </a:r>
            <a:r>
              <a:rPr lang="en-US" sz="2400" dirty="0" err="1"/>
              <a:t>shogunate</a:t>
            </a:r>
            <a:r>
              <a:rPr lang="en-US" sz="2400" dirty="0"/>
              <a:t> brought Japan the longest period of peace and stability in its history, </a:t>
            </a:r>
            <a:r>
              <a:rPr lang="en-US" sz="2400" dirty="0" smtClean="0"/>
              <a:t>lasting </a:t>
            </a:r>
            <a:r>
              <a:rPr lang="en-US" sz="2400" dirty="0"/>
              <a:t>over 200 years.</a:t>
            </a:r>
          </a:p>
        </p:txBody>
      </p:sp>
      <p:pic>
        <p:nvPicPr>
          <p:cNvPr id="2050" name="Picture 2" descr="http://1.bp.blogspot.com/-N7tECBMIges/Uktq5OFBgRI/AAAAAAAAIgk/KB0NyeBIfoU/s1600/Ashikaga-Shogun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2132" y="2862864"/>
            <a:ext cx="5327608" cy="3184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975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55" y="335182"/>
            <a:ext cx="9905998" cy="1478570"/>
          </a:xfrm>
        </p:spPr>
        <p:txBody>
          <a:bodyPr/>
          <a:lstStyle/>
          <a:p>
            <a:r>
              <a:rPr lang="en-US" dirty="0" smtClean="0"/>
              <a:t>Where is Japan?</a:t>
            </a:r>
            <a:endParaRPr lang="en-US" dirty="0"/>
          </a:p>
        </p:txBody>
      </p:sp>
      <p:pic>
        <p:nvPicPr>
          <p:cNvPr id="1026" name="Picture 2" descr="http://www1.american.edu/ted/ice/images5/mk_map_of_east_asia.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7298" y="1813752"/>
            <a:ext cx="6888522" cy="4807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852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100531"/>
            <a:ext cx="5285145" cy="1478570"/>
          </a:xfrm>
        </p:spPr>
        <p:txBody>
          <a:bodyPr/>
          <a:lstStyle/>
          <a:p>
            <a:r>
              <a:rPr lang="en-US" dirty="0" smtClean="0"/>
              <a:t>Vocab to know</a:t>
            </a:r>
            <a:endParaRPr lang="en-US" dirty="0"/>
          </a:p>
        </p:txBody>
      </p:sp>
      <p:sp>
        <p:nvSpPr>
          <p:cNvPr id="3" name="Content Placeholder 2"/>
          <p:cNvSpPr>
            <a:spLocks noGrp="1"/>
          </p:cNvSpPr>
          <p:nvPr>
            <p:ph idx="1"/>
          </p:nvPr>
        </p:nvSpPr>
        <p:spPr>
          <a:xfrm>
            <a:off x="314760" y="1629177"/>
            <a:ext cx="10740981" cy="5228823"/>
          </a:xfrm>
        </p:spPr>
        <p:txBody>
          <a:bodyPr>
            <a:normAutofit/>
          </a:bodyPr>
          <a:lstStyle/>
          <a:p>
            <a:r>
              <a:rPr lang="en-US" b="1" dirty="0" smtClean="0">
                <a:solidFill>
                  <a:schemeClr val="accent1"/>
                </a:solidFill>
              </a:rPr>
              <a:t>Shogun</a:t>
            </a:r>
            <a:r>
              <a:rPr lang="en-US" dirty="0" smtClean="0"/>
              <a:t>:  hereditary military dictators of Japan from 1192 to 1867. Shoguns were appointed by the emperor.  The emperor has power similar the queen of England today whereas the Shogun has power similar to the Prime Minister. </a:t>
            </a:r>
          </a:p>
          <a:p>
            <a:pPr marL="0" indent="0">
              <a:buNone/>
            </a:pPr>
            <a:endParaRPr lang="en-US" dirty="0" smtClean="0"/>
          </a:p>
          <a:p>
            <a:r>
              <a:rPr lang="en-US" b="1" dirty="0" smtClean="0">
                <a:solidFill>
                  <a:schemeClr val="accent1"/>
                </a:solidFill>
              </a:rPr>
              <a:t>Daimyo</a:t>
            </a:r>
            <a:r>
              <a:rPr lang="en-US" dirty="0" smtClean="0"/>
              <a:t>: were the powerful territorial lords who ruled most of the country from their vast, hereditary land holdings. Subordinate only to the shogun, daimyo were the most powerful feudal rulers from the 10th century to the middle 19th century in Japan.</a:t>
            </a:r>
          </a:p>
          <a:p>
            <a:pPr marL="0" indent="0">
              <a:buNone/>
            </a:pPr>
            <a:endParaRPr lang="en-US" dirty="0" smtClean="0"/>
          </a:p>
          <a:p>
            <a:r>
              <a:rPr lang="en-US" b="1" dirty="0" err="1" smtClean="0">
                <a:solidFill>
                  <a:schemeClr val="accent1"/>
                </a:solidFill>
              </a:rPr>
              <a:t>Shogunate</a:t>
            </a:r>
            <a:r>
              <a:rPr lang="en-US" dirty="0"/>
              <a:t>:  a feudal Japanese military government which existed between 1600 and </a:t>
            </a:r>
            <a:r>
              <a:rPr lang="en-US" dirty="0" smtClean="0"/>
              <a:t>1868</a:t>
            </a:r>
          </a:p>
          <a:p>
            <a:endParaRPr lang="en-US" dirty="0"/>
          </a:p>
          <a:p>
            <a:r>
              <a:rPr lang="en-US" b="1" dirty="0" smtClean="0">
                <a:solidFill>
                  <a:schemeClr val="accent1"/>
                </a:solidFill>
              </a:rPr>
              <a:t>Feudalism</a:t>
            </a:r>
            <a:r>
              <a:rPr lang="en-US" dirty="0" smtClean="0"/>
              <a:t>: </a:t>
            </a:r>
            <a:r>
              <a:rPr lang="en-US" dirty="0"/>
              <a:t>a system for structuring society around </a:t>
            </a:r>
            <a:r>
              <a:rPr lang="en-US" dirty="0" smtClean="0"/>
              <a:t>lords who lend out their land to peasants in exchange for food and labor.</a:t>
            </a:r>
          </a:p>
        </p:txBody>
      </p:sp>
    </p:spTree>
    <p:extLst>
      <p:ext uri="{BB962C8B-B14F-4D97-AF65-F5344CB8AC3E}">
        <p14:creationId xmlns:p14="http://schemas.microsoft.com/office/powerpoint/2010/main" val="3257350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46" y="350192"/>
            <a:ext cx="9692640" cy="1325562"/>
          </a:xfrm>
        </p:spPr>
        <p:txBody>
          <a:bodyPr/>
          <a:lstStyle/>
          <a:p>
            <a:r>
              <a:rPr lang="en-US" dirty="0" smtClean="0"/>
              <a:t>Before the shoguns	</a:t>
            </a:r>
            <a:endParaRPr lang="en-US" dirty="0"/>
          </a:p>
        </p:txBody>
      </p:sp>
      <p:sp>
        <p:nvSpPr>
          <p:cNvPr id="3" name="Content Placeholder 2"/>
          <p:cNvSpPr>
            <a:spLocks noGrp="1"/>
          </p:cNvSpPr>
          <p:nvPr>
            <p:ph idx="1"/>
          </p:nvPr>
        </p:nvSpPr>
        <p:spPr/>
        <p:txBody>
          <a:bodyPr>
            <a:normAutofit/>
          </a:bodyPr>
          <a:lstStyle/>
          <a:p>
            <a:r>
              <a:rPr lang="en-US" sz="2800" dirty="0" smtClean="0"/>
              <a:t>After 100 years of fighting, a series of three men established themselves as overlords of Japan</a:t>
            </a:r>
          </a:p>
          <a:p>
            <a:r>
              <a:rPr lang="en-US" sz="2800" dirty="0" smtClean="0"/>
              <a:t>Credited with centralizing the feudal system in Japan.</a:t>
            </a:r>
            <a:endParaRPr lang="en-US" sz="2800" dirty="0"/>
          </a:p>
        </p:txBody>
      </p:sp>
      <p:sp>
        <p:nvSpPr>
          <p:cNvPr id="4" name="Oval 3"/>
          <p:cNvSpPr/>
          <p:nvPr/>
        </p:nvSpPr>
        <p:spPr>
          <a:xfrm>
            <a:off x="154547" y="4546242"/>
            <a:ext cx="2962140" cy="17386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accent4"/>
                </a:solidFill>
              </a:rPr>
              <a:t>Oda</a:t>
            </a:r>
            <a:r>
              <a:rPr lang="en-US" sz="2400" b="1" dirty="0" smtClean="0">
                <a:solidFill>
                  <a:schemeClr val="accent4"/>
                </a:solidFill>
              </a:rPr>
              <a:t> Nobunaga</a:t>
            </a:r>
            <a:endParaRPr lang="en-US" sz="2400" b="1" dirty="0">
              <a:solidFill>
                <a:schemeClr val="accent4"/>
              </a:solidFill>
            </a:endParaRPr>
          </a:p>
        </p:txBody>
      </p:sp>
      <p:sp>
        <p:nvSpPr>
          <p:cNvPr id="5" name="Oval 4"/>
          <p:cNvSpPr/>
          <p:nvPr/>
        </p:nvSpPr>
        <p:spPr>
          <a:xfrm>
            <a:off x="4613341" y="4475409"/>
            <a:ext cx="2962140" cy="18094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accent4"/>
                </a:solidFill>
              </a:rPr>
              <a:t>Toyotomi</a:t>
            </a:r>
            <a:r>
              <a:rPr lang="en-US" sz="2400" b="1" dirty="0" smtClean="0">
                <a:solidFill>
                  <a:schemeClr val="accent4"/>
                </a:solidFill>
              </a:rPr>
              <a:t> </a:t>
            </a:r>
            <a:r>
              <a:rPr lang="en-US" sz="2400" b="1" dirty="0" err="1" smtClean="0">
                <a:solidFill>
                  <a:schemeClr val="accent4"/>
                </a:solidFill>
              </a:rPr>
              <a:t>Hideyoshi</a:t>
            </a:r>
            <a:endParaRPr lang="en-US" sz="2400" b="1" dirty="0">
              <a:solidFill>
                <a:schemeClr val="accent4"/>
              </a:solidFill>
            </a:endParaRPr>
          </a:p>
        </p:txBody>
      </p:sp>
      <p:sp>
        <p:nvSpPr>
          <p:cNvPr id="6" name="Oval 5"/>
          <p:cNvSpPr/>
          <p:nvPr/>
        </p:nvSpPr>
        <p:spPr>
          <a:xfrm>
            <a:off x="8760895" y="4510823"/>
            <a:ext cx="2962140" cy="18094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accent4"/>
                </a:solidFill>
              </a:rPr>
              <a:t>Togugawa</a:t>
            </a:r>
            <a:r>
              <a:rPr lang="en-US" sz="2400" b="1" dirty="0" smtClean="0">
                <a:solidFill>
                  <a:schemeClr val="accent4"/>
                </a:solidFill>
              </a:rPr>
              <a:t> </a:t>
            </a:r>
            <a:r>
              <a:rPr lang="en-US" sz="2400" b="1" dirty="0" err="1" smtClean="0">
                <a:solidFill>
                  <a:schemeClr val="accent4"/>
                </a:solidFill>
              </a:rPr>
              <a:t>Ieyasu</a:t>
            </a:r>
            <a:endParaRPr lang="en-US" sz="2400" b="1" dirty="0">
              <a:solidFill>
                <a:schemeClr val="accent4"/>
              </a:solidFill>
            </a:endParaRPr>
          </a:p>
        </p:txBody>
      </p:sp>
      <p:sp>
        <p:nvSpPr>
          <p:cNvPr id="7" name="Right Arrow 6"/>
          <p:cNvSpPr/>
          <p:nvPr/>
        </p:nvSpPr>
        <p:spPr>
          <a:xfrm>
            <a:off x="3538254" y="5196624"/>
            <a:ext cx="489397" cy="437881"/>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993014" y="5196624"/>
            <a:ext cx="489397" cy="437881"/>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3815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43" y="167757"/>
            <a:ext cx="9905998" cy="1339071"/>
          </a:xfrm>
        </p:spPr>
        <p:txBody>
          <a:bodyPr/>
          <a:lstStyle/>
          <a:p>
            <a:r>
              <a:rPr lang="en-US" dirty="0" smtClean="0"/>
              <a:t>Tokugawa </a:t>
            </a:r>
            <a:r>
              <a:rPr lang="en-US" dirty="0" err="1" smtClean="0"/>
              <a:t>Ieysau</a:t>
            </a:r>
            <a:endParaRPr lang="en-US" dirty="0"/>
          </a:p>
        </p:txBody>
      </p:sp>
      <p:sp>
        <p:nvSpPr>
          <p:cNvPr id="3" name="Content Placeholder 2"/>
          <p:cNvSpPr>
            <a:spLocks noGrp="1"/>
          </p:cNvSpPr>
          <p:nvPr>
            <p:ph idx="1"/>
          </p:nvPr>
        </p:nvSpPr>
        <p:spPr>
          <a:xfrm>
            <a:off x="4958366" y="2146457"/>
            <a:ext cx="5924281" cy="3541714"/>
          </a:xfrm>
        </p:spPr>
        <p:txBody>
          <a:bodyPr>
            <a:noAutofit/>
          </a:bodyPr>
          <a:lstStyle/>
          <a:p>
            <a:r>
              <a:rPr lang="en-US" sz="2800" dirty="0" err="1"/>
              <a:t>Ieyasu</a:t>
            </a:r>
            <a:r>
              <a:rPr lang="en-US" sz="2800" dirty="0"/>
              <a:t> seized power in 1600, received appointment as shogun in </a:t>
            </a:r>
            <a:r>
              <a:rPr lang="en-US" sz="2800" dirty="0" smtClean="0"/>
              <a:t>1603.</a:t>
            </a:r>
          </a:p>
          <a:p>
            <a:r>
              <a:rPr lang="en-US" sz="2800" dirty="0" smtClean="0"/>
              <a:t>Moved the capital to Tokyo.  </a:t>
            </a:r>
          </a:p>
          <a:p>
            <a:r>
              <a:rPr lang="en-US" sz="2800" dirty="0"/>
              <a:t>The Tokugawa family would keep the title of shogun for more than 250 years. They established a government known as the Tokugawa </a:t>
            </a:r>
            <a:r>
              <a:rPr lang="en-US" sz="2800" dirty="0" err="1"/>
              <a:t>shogunate</a:t>
            </a:r>
            <a:r>
              <a:rPr lang="en-US" sz="2800" dirty="0"/>
              <a:t>.</a:t>
            </a:r>
          </a:p>
        </p:txBody>
      </p:sp>
      <p:pic>
        <p:nvPicPr>
          <p:cNvPr id="1026" name="Picture 2" descr="http://upload.wikimedia.org/wikipedia/commons/thumb/1/11/Tokugawa_Ieyasu2.JPG/640px-Tokugawa_Ieyasu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971" y="1911440"/>
            <a:ext cx="3617935" cy="4822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309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019" y="309425"/>
            <a:ext cx="9905998" cy="1478570"/>
          </a:xfrm>
        </p:spPr>
        <p:txBody>
          <a:bodyPr/>
          <a:lstStyle/>
          <a:p>
            <a:r>
              <a:rPr lang="en-US" dirty="0" smtClean="0"/>
              <a:t>Tokugawa Rule</a:t>
            </a:r>
            <a:endParaRPr lang="en-US" dirty="0"/>
          </a:p>
        </p:txBody>
      </p:sp>
      <p:sp>
        <p:nvSpPr>
          <p:cNvPr id="3" name="Content Placeholder 2"/>
          <p:cNvSpPr>
            <a:spLocks noGrp="1"/>
          </p:cNvSpPr>
          <p:nvPr>
            <p:ph idx="1"/>
          </p:nvPr>
        </p:nvSpPr>
        <p:spPr>
          <a:xfrm>
            <a:off x="553792" y="2176530"/>
            <a:ext cx="10663707" cy="4572000"/>
          </a:xfrm>
        </p:spPr>
        <p:txBody>
          <a:bodyPr>
            <a:normAutofit/>
          </a:bodyPr>
          <a:lstStyle/>
          <a:p>
            <a:r>
              <a:rPr lang="en-US" sz="2400" dirty="0"/>
              <a:t>The political system established by the Tokugawa </a:t>
            </a:r>
            <a:r>
              <a:rPr lang="en-US" sz="2400" dirty="0" err="1"/>
              <a:t>shogunate</a:t>
            </a:r>
            <a:r>
              <a:rPr lang="en-US" sz="2400" dirty="0"/>
              <a:t> was a cross between feudalism and a central monarchy. </a:t>
            </a:r>
            <a:endParaRPr lang="en-US" sz="2400" dirty="0" smtClean="0"/>
          </a:p>
          <a:p>
            <a:r>
              <a:rPr lang="en-US" sz="2400" dirty="0" smtClean="0"/>
              <a:t>Within </a:t>
            </a:r>
            <a:r>
              <a:rPr lang="en-US" sz="2400" dirty="0"/>
              <a:t>his domain, each daimyo governed as an almost absolute ruler. </a:t>
            </a:r>
            <a:endParaRPr lang="en-US" sz="2400" dirty="0" smtClean="0"/>
          </a:p>
          <a:p>
            <a:r>
              <a:rPr lang="en-US" sz="2400" dirty="0" smtClean="0"/>
              <a:t>Local </a:t>
            </a:r>
            <a:r>
              <a:rPr lang="en-US" sz="2400" dirty="0"/>
              <a:t>peasants paid taxes to support the daimyo and those who served him, such as the samurai. </a:t>
            </a:r>
            <a:endParaRPr lang="en-US" sz="2400" dirty="0" smtClean="0"/>
          </a:p>
          <a:p>
            <a:r>
              <a:rPr lang="en-US" sz="2400" dirty="0" smtClean="0"/>
              <a:t>The </a:t>
            </a:r>
            <a:r>
              <a:rPr lang="en-US" sz="2400" dirty="0"/>
              <a:t>Tokugawa family had its own private domain, which included roughly one fourth of the nation's resources. </a:t>
            </a:r>
            <a:endParaRPr lang="en-US" sz="2400" dirty="0" smtClean="0"/>
          </a:p>
          <a:p>
            <a:pPr lvl="1"/>
            <a:r>
              <a:rPr lang="en-US" sz="2000" dirty="0" smtClean="0"/>
              <a:t>Thus </a:t>
            </a:r>
            <a:r>
              <a:rPr lang="en-US" sz="2000" dirty="0"/>
              <a:t>the Tokugawa did not rule the entire country directly. </a:t>
            </a:r>
          </a:p>
        </p:txBody>
      </p:sp>
    </p:spTree>
    <p:extLst>
      <p:ext uri="{BB962C8B-B14F-4D97-AF65-F5344CB8AC3E}">
        <p14:creationId xmlns:p14="http://schemas.microsoft.com/office/powerpoint/2010/main" val="90018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Consolidating Power</a:t>
            </a:r>
            <a:endParaRPr lang="en-US" dirty="0"/>
          </a:p>
        </p:txBody>
      </p:sp>
      <p:sp>
        <p:nvSpPr>
          <p:cNvPr id="3" name="Content Placeholder 2"/>
          <p:cNvSpPr>
            <a:spLocks noGrp="1"/>
          </p:cNvSpPr>
          <p:nvPr>
            <p:ph idx="1"/>
          </p:nvPr>
        </p:nvSpPr>
        <p:spPr/>
        <p:txBody>
          <a:bodyPr>
            <a:normAutofit/>
          </a:bodyPr>
          <a:lstStyle/>
          <a:p>
            <a:r>
              <a:rPr lang="en-US" dirty="0"/>
              <a:t>Because of their wealth and military power, however, the Tokugawa had considerable influence over the daimyo. </a:t>
            </a:r>
            <a:endParaRPr lang="en-US" dirty="0" smtClean="0"/>
          </a:p>
          <a:p>
            <a:r>
              <a:rPr lang="en-US" dirty="0" smtClean="0"/>
              <a:t>They used this influence to ensure that they could never rise up and take power away from the Shogun.</a:t>
            </a:r>
          </a:p>
          <a:p>
            <a:r>
              <a:rPr lang="en-US" dirty="0" smtClean="0"/>
              <a:t>To do this they:</a:t>
            </a:r>
          </a:p>
          <a:p>
            <a:pPr lvl="1"/>
            <a:r>
              <a:rPr lang="en-US" dirty="0"/>
              <a:t>P</a:t>
            </a:r>
            <a:r>
              <a:rPr lang="en-US" dirty="0" smtClean="0"/>
              <a:t>rohibited </a:t>
            </a:r>
            <a:r>
              <a:rPr lang="en-US" dirty="0"/>
              <a:t>the daimyo from making alliances with one another. </a:t>
            </a:r>
            <a:endParaRPr lang="en-US" dirty="0" smtClean="0"/>
          </a:p>
          <a:p>
            <a:pPr lvl="1"/>
            <a:r>
              <a:rPr lang="en-US" dirty="0" smtClean="0"/>
              <a:t>Forced the daimyo </a:t>
            </a:r>
            <a:r>
              <a:rPr lang="en-US" dirty="0"/>
              <a:t>to spend every other year in </a:t>
            </a:r>
            <a:r>
              <a:rPr lang="en-US" dirty="0" smtClean="0"/>
              <a:t>the capital. </a:t>
            </a:r>
            <a:r>
              <a:rPr lang="en-US" dirty="0"/>
              <a:t>When they returned to their own domains, the daimyo left their families in </a:t>
            </a:r>
            <a:r>
              <a:rPr lang="en-US" dirty="0" smtClean="0"/>
              <a:t>Tokyo </a:t>
            </a:r>
            <a:r>
              <a:rPr lang="en-US" dirty="0"/>
              <a:t>as hostages. </a:t>
            </a:r>
            <a:endParaRPr lang="en-US" dirty="0" smtClean="0"/>
          </a:p>
          <a:p>
            <a:pPr lvl="1"/>
            <a:r>
              <a:rPr lang="en-US" dirty="0" smtClean="0"/>
              <a:t>Maintaining </a:t>
            </a:r>
            <a:r>
              <a:rPr lang="en-US" dirty="0"/>
              <a:t>two residences—one in </a:t>
            </a:r>
            <a:r>
              <a:rPr lang="en-US" dirty="0" smtClean="0"/>
              <a:t>Tokyo </a:t>
            </a:r>
            <a:r>
              <a:rPr lang="en-US" dirty="0"/>
              <a:t>and one in the provinces—proved very expensive for the </a:t>
            </a:r>
            <a:r>
              <a:rPr lang="en-US" dirty="0" smtClean="0"/>
              <a:t>daimyo and drained </a:t>
            </a:r>
            <a:r>
              <a:rPr lang="en-US" dirty="0"/>
              <a:t>their financial resources. </a:t>
            </a:r>
            <a:endParaRPr lang="en-US" dirty="0" smtClean="0"/>
          </a:p>
          <a:p>
            <a:pPr lvl="1"/>
            <a:r>
              <a:rPr lang="en-US" dirty="0" smtClean="0"/>
              <a:t>Living </a:t>
            </a:r>
            <a:r>
              <a:rPr lang="en-US" dirty="0"/>
              <a:t>in </a:t>
            </a:r>
            <a:r>
              <a:rPr lang="en-US" dirty="0" smtClean="0"/>
              <a:t>Tokyo </a:t>
            </a:r>
            <a:r>
              <a:rPr lang="en-US" dirty="0"/>
              <a:t>transformed many daimyo from warriors to </a:t>
            </a:r>
            <a:r>
              <a:rPr lang="en-US" dirty="0" smtClean="0"/>
              <a:t>courtiers, so they didn’t have the skills to wage wars.</a:t>
            </a:r>
            <a:endParaRPr lang="en-US" dirty="0"/>
          </a:p>
          <a:p>
            <a:r>
              <a:rPr lang="en-US" dirty="0"/>
              <a:t>Strong central government gave 200 years of stability to Japan.</a:t>
            </a:r>
          </a:p>
          <a:p>
            <a:endParaRPr lang="en-US" dirty="0"/>
          </a:p>
        </p:txBody>
      </p:sp>
    </p:spTree>
    <p:extLst>
      <p:ext uri="{BB962C8B-B14F-4D97-AF65-F5344CB8AC3E}">
        <p14:creationId xmlns:p14="http://schemas.microsoft.com/office/powerpoint/2010/main" val="871666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Isolationism Begins</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Tokugawa </a:t>
            </a:r>
            <a:r>
              <a:rPr lang="en-US" sz="2400" dirty="0" smtClean="0"/>
              <a:t>firmly believed that to ensure complete power and control, the needed to separate themselves from the outside world.</a:t>
            </a:r>
          </a:p>
          <a:p>
            <a:r>
              <a:rPr lang="en-US" sz="2400" dirty="0" smtClean="0"/>
              <a:t>Like China, Japan set </a:t>
            </a:r>
            <a:r>
              <a:rPr lang="en-US" sz="2400" dirty="0"/>
              <a:t>trade restrictions and limited contact with foreigners. </a:t>
            </a:r>
            <a:endParaRPr lang="en-US" sz="2400" dirty="0" smtClean="0"/>
          </a:p>
          <a:p>
            <a:r>
              <a:rPr lang="en-US" sz="2400" dirty="0" smtClean="0"/>
              <a:t>By </a:t>
            </a:r>
            <a:r>
              <a:rPr lang="en-US" sz="2400" dirty="0"/>
              <a:t>doing so, they achieved almost complete isolation from Europe by 1650. </a:t>
            </a:r>
            <a:endParaRPr lang="en-US" sz="2400" dirty="0" smtClean="0"/>
          </a:p>
          <a:p>
            <a:r>
              <a:rPr lang="en-US" sz="2400" dirty="0" smtClean="0"/>
              <a:t>Their </a:t>
            </a:r>
            <a:r>
              <a:rPr lang="en-US" sz="2400" dirty="0"/>
              <a:t>desire for isolation was in response to contact with foreigners that had occurred beginning in the 1500s.</a:t>
            </a:r>
          </a:p>
        </p:txBody>
      </p:sp>
    </p:spTree>
    <p:extLst>
      <p:ext uri="{BB962C8B-B14F-4D97-AF65-F5344CB8AC3E}">
        <p14:creationId xmlns:p14="http://schemas.microsoft.com/office/powerpoint/2010/main" val="2774063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Europeans?</a:t>
            </a:r>
            <a:endParaRPr lang="en-US" dirty="0"/>
          </a:p>
        </p:txBody>
      </p:sp>
      <p:sp>
        <p:nvSpPr>
          <p:cNvPr id="3" name="Content Placeholder 2"/>
          <p:cNvSpPr>
            <a:spLocks noGrp="1"/>
          </p:cNvSpPr>
          <p:nvPr>
            <p:ph idx="1"/>
          </p:nvPr>
        </p:nvSpPr>
        <p:spPr>
          <a:xfrm>
            <a:off x="0" y="2240828"/>
            <a:ext cx="6697015" cy="4138434"/>
          </a:xfrm>
        </p:spPr>
        <p:txBody>
          <a:bodyPr>
            <a:noAutofit/>
          </a:bodyPr>
          <a:lstStyle/>
          <a:p>
            <a:r>
              <a:rPr lang="en-US" sz="2000" dirty="0" smtClean="0"/>
              <a:t>Like in China, the Portuguese also made an impact on Japan.</a:t>
            </a:r>
          </a:p>
          <a:p>
            <a:r>
              <a:rPr lang="en-US" sz="2000" dirty="0" smtClean="0"/>
              <a:t>Traders brought with them muskets and Christianity.  </a:t>
            </a:r>
          </a:p>
          <a:p>
            <a:pPr lvl="1"/>
            <a:r>
              <a:rPr lang="en-US" sz="1800" dirty="0" smtClean="0"/>
              <a:t>Samurai disliked muskets b/c it didn’t need </a:t>
            </a:r>
            <a:r>
              <a:rPr lang="en-US" sz="1800" dirty="0" smtClean="0"/>
              <a:t>skill.</a:t>
            </a:r>
            <a:endParaRPr lang="en-US" sz="1800" dirty="0" smtClean="0"/>
          </a:p>
          <a:p>
            <a:pPr lvl="1"/>
            <a:r>
              <a:rPr lang="en-US" sz="1800" dirty="0" smtClean="0"/>
              <a:t>Jesuits were seen as a threat to rulers due to allegiance to the pope.</a:t>
            </a:r>
          </a:p>
          <a:p>
            <a:r>
              <a:rPr lang="en-US" sz="2000" dirty="0" smtClean="0"/>
              <a:t>The response?</a:t>
            </a:r>
          </a:p>
          <a:p>
            <a:pPr lvl="1"/>
            <a:r>
              <a:rPr lang="en-US" sz="1800" dirty="0" smtClean="0"/>
              <a:t>Kick the Portuguese out</a:t>
            </a:r>
          </a:p>
          <a:p>
            <a:pPr lvl="1"/>
            <a:r>
              <a:rPr lang="en-US" sz="1800" dirty="0" smtClean="0"/>
              <a:t>Prohibit international trade</a:t>
            </a:r>
          </a:p>
          <a:p>
            <a:pPr lvl="1"/>
            <a:r>
              <a:rPr lang="en-US" sz="1800" dirty="0" smtClean="0"/>
              <a:t>Prohibit traveling abroad.</a:t>
            </a:r>
          </a:p>
          <a:p>
            <a:r>
              <a:rPr lang="en-US" sz="2000" dirty="0" smtClean="0"/>
              <a:t>Island geography allowed Japan to stay isolated.</a:t>
            </a:r>
            <a:endParaRPr lang="en-US" sz="2000" dirty="0"/>
          </a:p>
        </p:txBody>
      </p:sp>
      <p:pic>
        <p:nvPicPr>
          <p:cNvPr id="1026" name="Picture 2" descr="http://upload.wikimedia.org/wikipedia/commons/7/7c/Samurai_with_sw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8810" y="1845869"/>
            <a:ext cx="3735702" cy="4687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694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1419</TotalTime>
  <Words>804</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Schoolbook</vt:lpstr>
      <vt:lpstr>Wingdings 2</vt:lpstr>
      <vt:lpstr>View</vt:lpstr>
      <vt:lpstr>Tokugawa Shoguns in Japan</vt:lpstr>
      <vt:lpstr>Where is Japan?</vt:lpstr>
      <vt:lpstr>Vocab to know</vt:lpstr>
      <vt:lpstr>Before the shoguns </vt:lpstr>
      <vt:lpstr>Tokugawa Ieysau</vt:lpstr>
      <vt:lpstr>Tokugawa Rule</vt:lpstr>
      <vt:lpstr>Consolidating Power</vt:lpstr>
      <vt:lpstr>Isolationism Begins</vt:lpstr>
      <vt:lpstr>Which Europeans?</vt:lpstr>
      <vt:lpstr>End of Isolationism </vt:lpstr>
      <vt:lpstr>The Americans want in…</vt:lpstr>
      <vt:lpstr>A Treaty is Signed</vt:lpstr>
      <vt:lpstr>The end of the shoguns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Tokugawa Shoguns in Japan</dc:title>
  <dc:creator>Karlie Leonelli</dc:creator>
  <cp:lastModifiedBy>Leonelli, Karlie</cp:lastModifiedBy>
  <cp:revision>41</cp:revision>
  <dcterms:created xsi:type="dcterms:W3CDTF">2013-06-27T21:27:59Z</dcterms:created>
  <dcterms:modified xsi:type="dcterms:W3CDTF">2014-10-10T19:10:36Z</dcterms:modified>
</cp:coreProperties>
</file>